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586" r:id="rId4"/>
  </p:sldMasterIdLst>
  <p:notesMasterIdLst>
    <p:notesMasterId r:id="rId24"/>
  </p:notesMasterIdLst>
  <p:handoutMasterIdLst>
    <p:handoutMasterId r:id="rId25"/>
  </p:handoutMasterIdLst>
  <p:sldIdLst>
    <p:sldId id="256" r:id="rId5"/>
    <p:sldId id="270" r:id="rId6"/>
    <p:sldId id="312" r:id="rId7"/>
    <p:sldId id="313" r:id="rId8"/>
    <p:sldId id="314" r:id="rId9"/>
    <p:sldId id="317" r:id="rId10"/>
    <p:sldId id="316" r:id="rId11"/>
    <p:sldId id="287" r:id="rId12"/>
    <p:sldId id="302" r:id="rId13"/>
    <p:sldId id="315" r:id="rId14"/>
    <p:sldId id="320" r:id="rId15"/>
    <p:sldId id="321" r:id="rId16"/>
    <p:sldId id="318" r:id="rId17"/>
    <p:sldId id="293" r:id="rId18"/>
    <p:sldId id="306" r:id="rId19"/>
    <p:sldId id="319" r:id="rId20"/>
    <p:sldId id="277" r:id="rId21"/>
    <p:sldId id="289" r:id="rId22"/>
    <p:sldId id="304"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99FF33"/>
    <a:srgbClr val="09D8FF"/>
    <a:srgbClr val="E9EDF4"/>
    <a:srgbClr val="D0D8E8"/>
    <a:srgbClr val="800000"/>
    <a:srgbClr val="CCCC00"/>
    <a:srgbClr val="FF2A02"/>
    <a:srgbClr val="CEC437"/>
    <a:srgbClr val="029C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734" autoAdjust="0"/>
  </p:normalViewPr>
  <p:slideViewPr>
    <p:cSldViewPr>
      <p:cViewPr varScale="1">
        <p:scale>
          <a:sx n="93" d="100"/>
          <a:sy n="93" d="100"/>
        </p:scale>
        <p:origin x="15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816" y="45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00E05D23-619F-40F2-BD56-E8D37A73C867}" type="datetime1">
              <a:rPr lang="en-US"/>
              <a:pPr>
                <a:defRPr/>
              </a:pPr>
              <a:t>4/2/2014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184F795-40F2-4CDE-8134-087B5999DE10}" type="slidenum">
              <a:rPr lang="en-US"/>
              <a:pPr>
                <a:defRPr/>
              </a:pPr>
              <a:t>‹#›</a:t>
            </a:fld>
            <a:endParaRPr lang="en-US"/>
          </a:p>
        </p:txBody>
      </p:sp>
    </p:spTree>
    <p:extLst>
      <p:ext uri="{BB962C8B-B14F-4D97-AF65-F5344CB8AC3E}">
        <p14:creationId xmlns:p14="http://schemas.microsoft.com/office/powerpoint/2010/main" val="1559185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F3DDC47-88B4-43E5-92D6-B2D725E91C66}" type="datetime1">
              <a:rPr lang="en-US"/>
              <a:pPr>
                <a:defRPr/>
              </a:pPr>
              <a:t>4/2/2014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406DB24-4D60-4059-A9C9-6C2353806C90}" type="slidenum">
              <a:rPr lang="en-US"/>
              <a:pPr>
                <a:defRPr/>
              </a:pPr>
              <a:t>‹#›</a:t>
            </a:fld>
            <a:endParaRPr lang="en-US"/>
          </a:p>
        </p:txBody>
      </p:sp>
    </p:spTree>
    <p:extLst>
      <p:ext uri="{BB962C8B-B14F-4D97-AF65-F5344CB8AC3E}">
        <p14:creationId xmlns:p14="http://schemas.microsoft.com/office/powerpoint/2010/main" val="15271903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sa.gov/centers/johnson/home/index.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0</a:t>
            </a:fld>
            <a:endParaRPr lang="en-US"/>
          </a:p>
        </p:txBody>
      </p:sp>
    </p:spTree>
    <p:extLst>
      <p:ext uri="{BB962C8B-B14F-4D97-AF65-F5344CB8AC3E}">
        <p14:creationId xmlns:p14="http://schemas.microsoft.com/office/powerpoint/2010/main" val="2767375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interface documents will soon</a:t>
            </a:r>
            <a:r>
              <a:rPr lang="en-US" baseline="0" dirty="0" smtClean="0"/>
              <a:t> be generated by core. </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14</a:t>
            </a:fld>
            <a:endParaRPr lang="en-US"/>
          </a:p>
        </p:txBody>
      </p:sp>
    </p:spTree>
    <p:extLst>
      <p:ext uri="{BB962C8B-B14F-4D97-AF65-F5344CB8AC3E}">
        <p14:creationId xmlns:p14="http://schemas.microsoft.com/office/powerpoint/2010/main" val="184720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establishing heritage.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15</a:t>
            </a:fld>
            <a:endParaRPr lang="en-US"/>
          </a:p>
        </p:txBody>
      </p:sp>
    </p:spTree>
    <p:extLst>
      <p:ext uri="{BB962C8B-B14F-4D97-AF65-F5344CB8AC3E}">
        <p14:creationId xmlns:p14="http://schemas.microsoft.com/office/powerpoint/2010/main" val="288469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charset="-128"/>
                <a:cs typeface="ＭＳ Ｐゴシック" charset="-128"/>
              </a:rPr>
              <a:t>Launch in September 2016, encountering asteroid (101955) </a:t>
            </a:r>
            <a:r>
              <a:rPr lang="en-US" sz="1200" b="0" i="0" kern="1200" dirty="0" err="1" smtClean="0">
                <a:solidFill>
                  <a:schemeClr val="tx1"/>
                </a:solidFill>
                <a:effectLst/>
                <a:latin typeface="+mn-lt"/>
                <a:ea typeface="ＭＳ Ｐゴシック" charset="-128"/>
                <a:cs typeface="ＭＳ Ｐゴシック" charset="-128"/>
              </a:rPr>
              <a:t>Bennu</a:t>
            </a:r>
            <a:r>
              <a:rPr lang="en-US" sz="1200" b="0" i="0" kern="1200" dirty="0" smtClean="0">
                <a:solidFill>
                  <a:schemeClr val="tx1"/>
                </a:solidFill>
                <a:effectLst/>
                <a:latin typeface="+mn-lt"/>
                <a:ea typeface="ＭＳ Ｐゴシック" charset="-128"/>
                <a:cs typeface="ＭＳ Ｐゴシック" charset="-128"/>
              </a:rPr>
              <a:t> in October 2018</a:t>
            </a:r>
          </a:p>
          <a:p>
            <a:r>
              <a:rPr lang="en-US" sz="1200" b="0" i="0" kern="1200" dirty="0" smtClean="0">
                <a:solidFill>
                  <a:schemeClr val="tx1"/>
                </a:solidFill>
                <a:effectLst/>
                <a:latin typeface="+mn-lt"/>
                <a:ea typeface="ＭＳ Ｐゴシック" charset="-128"/>
                <a:cs typeface="ＭＳ Ｐゴシック" charset="-128"/>
              </a:rPr>
              <a:t>Study </a:t>
            </a:r>
            <a:r>
              <a:rPr lang="en-US" sz="1200" b="0" i="0" kern="1200" dirty="0" err="1" smtClean="0">
                <a:solidFill>
                  <a:schemeClr val="tx1"/>
                </a:solidFill>
                <a:effectLst/>
                <a:latin typeface="+mn-lt"/>
                <a:ea typeface="ＭＳ Ｐゴシック" charset="-128"/>
                <a:cs typeface="ＭＳ Ｐゴシック" charset="-128"/>
              </a:rPr>
              <a:t>Bennu</a:t>
            </a:r>
            <a:r>
              <a:rPr lang="en-US" sz="1200" b="0" i="0" kern="1200" dirty="0" smtClean="0">
                <a:solidFill>
                  <a:schemeClr val="tx1"/>
                </a:solidFill>
                <a:effectLst/>
                <a:latin typeface="+mn-lt"/>
                <a:ea typeface="ＭＳ Ｐゴシック" charset="-128"/>
                <a:cs typeface="ＭＳ Ｐゴシック" charset="-128"/>
              </a:rPr>
              <a:t> for up to 505 days, globally mapping the surface from a distance of 5 km to a distance of 0.7 km</a:t>
            </a:r>
          </a:p>
          <a:p>
            <a:r>
              <a:rPr lang="en-US" sz="1200" b="0" i="0" kern="1200" dirty="0" smtClean="0">
                <a:solidFill>
                  <a:schemeClr val="tx1"/>
                </a:solidFill>
                <a:effectLst/>
                <a:latin typeface="+mn-lt"/>
                <a:ea typeface="ＭＳ Ｐゴシック" charset="-128"/>
                <a:cs typeface="ＭＳ Ｐゴシック" charset="-128"/>
              </a:rPr>
              <a:t>Obtain at least 60 g of pristine regolith and a </a:t>
            </a:r>
            <a:r>
              <a:rPr lang="en-US" sz="1200" b="0" i="0" u="sng" kern="1200" dirty="0" smtClean="0">
                <a:solidFill>
                  <a:schemeClr val="tx1"/>
                </a:solidFill>
                <a:effectLst/>
                <a:latin typeface="+mn-lt"/>
                <a:ea typeface="ＭＳ Ｐゴシック" charset="-128"/>
                <a:cs typeface="ＭＳ Ｐゴシック" charset="-128"/>
              </a:rPr>
              <a:t>surface material</a:t>
            </a:r>
            <a:r>
              <a:rPr lang="en-US" sz="1200" b="0" i="0" kern="1200" dirty="0" smtClean="0">
                <a:solidFill>
                  <a:schemeClr val="tx1"/>
                </a:solidFill>
                <a:effectLst/>
                <a:latin typeface="+mn-lt"/>
                <a:ea typeface="ＭＳ Ｐゴシック" charset="-128"/>
                <a:cs typeface="ＭＳ Ｐゴシック" charset="-128"/>
              </a:rPr>
              <a:t> sample</a:t>
            </a:r>
          </a:p>
          <a:p>
            <a:r>
              <a:rPr lang="en-US" sz="1200" b="0" i="0" kern="1200" dirty="0" smtClean="0">
                <a:solidFill>
                  <a:schemeClr val="tx1"/>
                </a:solidFill>
                <a:effectLst/>
                <a:latin typeface="+mn-lt"/>
                <a:ea typeface="ＭＳ Ｐゴシック" charset="-128"/>
                <a:cs typeface="ＭＳ Ｐゴシック" charset="-128"/>
              </a:rPr>
              <a:t>Return to Earth in September 2023 in a Stardust-heritage Sample Return Capsule (</a:t>
            </a:r>
            <a:r>
              <a:rPr lang="en-US" sz="1200" b="1" i="0" kern="1200" dirty="0" smtClean="0">
                <a:solidFill>
                  <a:schemeClr val="tx1"/>
                </a:solidFill>
                <a:effectLst/>
                <a:latin typeface="+mn-lt"/>
                <a:ea typeface="ＭＳ Ｐゴシック" charset="-128"/>
                <a:cs typeface="ＭＳ Ｐゴシック" charset="-128"/>
              </a:rPr>
              <a:t>SRC</a:t>
            </a:r>
            <a:r>
              <a:rPr lang="en-US" sz="1200" b="0" i="0" kern="1200" dirty="0" smtClean="0">
                <a:solidFill>
                  <a:schemeClr val="tx1"/>
                </a:solidFill>
                <a:effectLst/>
                <a:latin typeface="+mn-lt"/>
                <a:ea typeface="ＭＳ Ｐゴシック" charset="-128"/>
                <a:cs typeface="ＭＳ Ｐゴシック" charset="-128"/>
              </a:rPr>
              <a:t>)</a:t>
            </a:r>
          </a:p>
          <a:p>
            <a:r>
              <a:rPr lang="en-US" sz="1200" b="0" i="0" kern="1200" dirty="0" smtClean="0">
                <a:solidFill>
                  <a:schemeClr val="tx1"/>
                </a:solidFill>
                <a:effectLst/>
                <a:latin typeface="+mn-lt"/>
                <a:ea typeface="ＭＳ Ｐゴシック" charset="-128"/>
                <a:cs typeface="ＭＳ Ｐゴシック" charset="-128"/>
              </a:rPr>
              <a:t>Deliver samples to the </a:t>
            </a:r>
            <a:r>
              <a:rPr lang="en-US" sz="1200" b="1" i="0" u="none" strike="noStrike" kern="1200" dirty="0" smtClean="0">
                <a:solidFill>
                  <a:schemeClr val="tx1"/>
                </a:solidFill>
                <a:effectLst/>
                <a:latin typeface="+mn-lt"/>
                <a:ea typeface="ＭＳ Ｐゴシック" charset="-128"/>
                <a:cs typeface="ＭＳ Ｐゴシック" charset="-128"/>
                <a:hlinkClick r:id="rId3"/>
              </a:rPr>
              <a:t>NASA Johnson Space Center </a:t>
            </a:r>
            <a:r>
              <a:rPr lang="en-US" sz="1200" b="0" i="0" kern="1200" dirty="0" smtClean="0">
                <a:solidFill>
                  <a:schemeClr val="tx1"/>
                </a:solidFill>
                <a:effectLst/>
                <a:latin typeface="+mn-lt"/>
                <a:ea typeface="ＭＳ Ｐゴシック" charset="-128"/>
                <a:cs typeface="ＭＳ Ｐゴシック" charset="-128"/>
              </a:rPr>
              <a:t>(</a:t>
            </a:r>
            <a:r>
              <a:rPr lang="en-US" sz="1200" b="1" i="0" kern="1200" dirty="0" smtClean="0">
                <a:solidFill>
                  <a:schemeClr val="tx1"/>
                </a:solidFill>
                <a:effectLst/>
                <a:latin typeface="+mn-lt"/>
                <a:ea typeface="ＭＳ Ｐゴシック" charset="-128"/>
                <a:cs typeface="ＭＳ Ｐゴシック" charset="-128"/>
              </a:rPr>
              <a:t>JSC</a:t>
            </a:r>
            <a:r>
              <a:rPr lang="en-US" sz="1200" b="0" i="0" kern="1200" dirty="0" smtClean="0">
                <a:solidFill>
                  <a:schemeClr val="tx1"/>
                </a:solidFill>
                <a:effectLst/>
                <a:latin typeface="+mn-lt"/>
                <a:ea typeface="ＭＳ Ｐゴシック" charset="-128"/>
                <a:cs typeface="ＭＳ Ｐゴシック" charset="-128"/>
              </a:rPr>
              <a:t>) </a:t>
            </a:r>
            <a:r>
              <a:rPr lang="en-US" sz="1200" b="0" i="0" kern="1200" dirty="0" err="1" smtClean="0">
                <a:solidFill>
                  <a:schemeClr val="tx1"/>
                </a:solidFill>
                <a:effectLst/>
                <a:latin typeface="+mn-lt"/>
                <a:ea typeface="ＭＳ Ｐゴシック" charset="-128"/>
                <a:cs typeface="ＭＳ Ｐゴシック" charset="-128"/>
              </a:rPr>
              <a:t>curation</a:t>
            </a:r>
            <a:r>
              <a:rPr lang="en-US" sz="1200" b="0" i="0" kern="1200" dirty="0" smtClean="0">
                <a:solidFill>
                  <a:schemeClr val="tx1"/>
                </a:solidFill>
                <a:effectLst/>
                <a:latin typeface="+mn-lt"/>
                <a:ea typeface="ＭＳ Ｐゴシック" charset="-128"/>
                <a:cs typeface="ＭＳ Ｐゴシック" charset="-128"/>
              </a:rPr>
              <a:t> facility for world-wide distribution</a:t>
            </a:r>
          </a:p>
          <a:p>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1</a:t>
            </a:fld>
            <a:endParaRPr lang="en-US"/>
          </a:p>
        </p:txBody>
      </p:sp>
    </p:spTree>
    <p:extLst>
      <p:ext uri="{BB962C8B-B14F-4D97-AF65-F5344CB8AC3E}">
        <p14:creationId xmlns:p14="http://schemas.microsoft.com/office/powerpoint/2010/main" val="1096722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2</a:t>
            </a:fld>
            <a:endParaRPr lang="en-US"/>
          </a:p>
        </p:txBody>
      </p:sp>
    </p:spTree>
    <p:extLst>
      <p:ext uri="{BB962C8B-B14F-4D97-AF65-F5344CB8AC3E}">
        <p14:creationId xmlns:p14="http://schemas.microsoft.com/office/powerpoint/2010/main" val="3102839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problems to consider:</a:t>
            </a:r>
          </a:p>
          <a:p>
            <a:r>
              <a:rPr lang="en-US" dirty="0" smtClean="0"/>
              <a:t>Requirements have</a:t>
            </a:r>
            <a:r>
              <a:rPr lang="en-US" baseline="0" dirty="0" smtClean="0"/>
              <a:t> different levels, parents &amp; children. How can this be captured?</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3</a:t>
            </a:fld>
            <a:endParaRPr lang="en-US"/>
          </a:p>
        </p:txBody>
      </p:sp>
    </p:spTree>
    <p:extLst>
      <p:ext uri="{BB962C8B-B14F-4D97-AF65-F5344CB8AC3E}">
        <p14:creationId xmlns:p14="http://schemas.microsoft.com/office/powerpoint/2010/main" val="31875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4</a:t>
            </a:fld>
            <a:endParaRPr lang="en-US"/>
          </a:p>
        </p:txBody>
      </p:sp>
    </p:spTree>
    <p:extLst>
      <p:ext uri="{BB962C8B-B14F-4D97-AF65-F5344CB8AC3E}">
        <p14:creationId xmlns:p14="http://schemas.microsoft.com/office/powerpoint/2010/main" val="4269395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‘multi-layered’ is very important. Use</a:t>
            </a:r>
            <a:r>
              <a:rPr lang="en-US" baseline="0" dirty="0" smtClean="0"/>
              <a:t> requirements slide to show why. </a:t>
            </a:r>
          </a:p>
          <a:p>
            <a:endParaRPr lang="en-US" baseline="0" dirty="0" smtClean="0"/>
          </a:p>
          <a:p>
            <a:r>
              <a:rPr lang="en-US" baseline="0" dirty="0" smtClean="0"/>
              <a:t>Use model to create documentation and make it available to all team members.  This is important so that everyone can see what the SPOC systems engineering team is doing. Our job is to accurately model each element of the </a:t>
            </a:r>
            <a:r>
              <a:rPr lang="en-US" baseline="0" dirty="0" err="1" smtClean="0"/>
              <a:t>spoc</a:t>
            </a:r>
            <a:r>
              <a:rPr lang="en-US" baseline="0" dirty="0" smtClean="0"/>
              <a:t> and what every team member is doing. This way team members can see how we have modeled their elements and interact with us to iteratively change the model and update it. This has been a valuable finding. As we create elements of the architecture, we show that part of the model to those in the SPOC that it affects and we can verify that we are all on the same page and the model is correct. More often than not, the model incites discussion, re-design of elements, and rarely requirements changes. </a:t>
            </a:r>
          </a:p>
          <a:p>
            <a:endParaRPr lang="en-US" baseline="0" dirty="0" smtClean="0"/>
          </a:p>
          <a:p>
            <a:r>
              <a:rPr lang="en-US" baseline="0" dirty="0" smtClean="0"/>
              <a:t>Talk about MBSE definition.</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5</a:t>
            </a:fld>
            <a:endParaRPr lang="en-US"/>
          </a:p>
        </p:txBody>
      </p:sp>
    </p:spTree>
    <p:extLst>
      <p:ext uri="{BB962C8B-B14F-4D97-AF65-F5344CB8AC3E}">
        <p14:creationId xmlns:p14="http://schemas.microsoft.com/office/powerpoint/2010/main" val="4227019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MRD</a:t>
            </a:r>
            <a:r>
              <a:rPr lang="en-US" baseline="0" dirty="0" smtClean="0"/>
              <a:t> and requirements flow down. The mission is not a single level entity it is a hierarchical structure. Therefore the SPOC architecture and requirements should also be this way. CORE allows us to create a hierarchical model. </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7</a:t>
            </a:fld>
            <a:endParaRPr lang="en-US"/>
          </a:p>
        </p:txBody>
      </p:sp>
    </p:spTree>
    <p:extLst>
      <p:ext uri="{BB962C8B-B14F-4D97-AF65-F5344CB8AC3E}">
        <p14:creationId xmlns:p14="http://schemas.microsoft.com/office/powerpoint/2010/main" val="281397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used</a:t>
            </a:r>
            <a:r>
              <a:rPr lang="en-US" baseline="0" dirty="0" smtClean="0"/>
              <a:t> as an example of the requirements used to build the architecture.</a:t>
            </a:r>
            <a:endParaRPr lang="en-US" dirty="0"/>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8</a:t>
            </a:fld>
            <a:endParaRPr lang="en-US"/>
          </a:p>
        </p:txBody>
      </p:sp>
    </p:spTree>
    <p:extLst>
      <p:ext uri="{BB962C8B-B14F-4D97-AF65-F5344CB8AC3E}">
        <p14:creationId xmlns:p14="http://schemas.microsoft.com/office/powerpoint/2010/main" val="3249934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Ensured that everyone was on the same page.</a:t>
            </a:r>
          </a:p>
        </p:txBody>
      </p:sp>
      <p:sp>
        <p:nvSpPr>
          <p:cNvPr id="4" name="Slide Number Placeholder 3"/>
          <p:cNvSpPr>
            <a:spLocks noGrp="1"/>
          </p:cNvSpPr>
          <p:nvPr>
            <p:ph type="sldNum" sz="quarter" idx="10"/>
          </p:nvPr>
        </p:nvSpPr>
        <p:spPr/>
        <p:txBody>
          <a:bodyPr/>
          <a:lstStyle/>
          <a:p>
            <a:pPr>
              <a:defRPr/>
            </a:pPr>
            <a:fld id="{1406DB24-4D60-4059-A9C9-6C2353806C90}" type="slidenum">
              <a:rPr lang="en-US" smtClean="0"/>
              <a:pPr>
                <a:defRPr/>
              </a:pPr>
              <a:t>12</a:t>
            </a:fld>
            <a:endParaRPr lang="en-US"/>
          </a:p>
        </p:txBody>
      </p:sp>
    </p:spTree>
    <p:extLst>
      <p:ext uri="{BB962C8B-B14F-4D97-AF65-F5344CB8AC3E}">
        <p14:creationId xmlns:p14="http://schemas.microsoft.com/office/powerpoint/2010/main" val="290443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0"/>
            <a:ext cx="9144000" cy="6858000"/>
          </a:xfrm>
          <a:prstGeom prst="rect">
            <a:avLst/>
          </a:prstGeom>
        </p:spPr>
      </p:pic>
      <p:sp>
        <p:nvSpPr>
          <p:cNvPr id="10" name="Text Placeholder 8"/>
          <p:cNvSpPr>
            <a:spLocks noGrp="1"/>
          </p:cNvSpPr>
          <p:nvPr>
            <p:ph type="body" sz="quarter" idx="10" hasCustomPrompt="1"/>
          </p:nvPr>
        </p:nvSpPr>
        <p:spPr>
          <a:xfrm>
            <a:off x="4419600" y="1600200"/>
            <a:ext cx="2362200" cy="397932"/>
          </a:xfrm>
        </p:spPr>
        <p:txBody>
          <a:bodyPr>
            <a:noAutofit/>
          </a:bodyPr>
          <a:lstStyle>
            <a:lvl1pPr algn="r">
              <a:buFontTx/>
              <a:buNone/>
              <a:defRPr sz="1400" cap="none" baseline="0">
                <a:solidFill>
                  <a:schemeClr val="bg1"/>
                </a:solidFill>
                <a:latin typeface="+mn-lt"/>
                <a:cs typeface="Arial"/>
              </a:defRPr>
            </a:lvl1pPr>
          </a:lstStyle>
          <a:p>
            <a:r>
              <a:rPr lang="en-US" sz="1800" dirty="0" smtClean="0"/>
              <a:t>(January 7 - 9, 2014)</a:t>
            </a:r>
            <a:endParaRPr lang="en-US" sz="1800" dirty="0"/>
          </a:p>
        </p:txBody>
      </p:sp>
      <p:sp>
        <p:nvSpPr>
          <p:cNvPr id="11" name="Title 1"/>
          <p:cNvSpPr>
            <a:spLocks noGrp="1"/>
          </p:cNvSpPr>
          <p:nvPr>
            <p:ph type="title" hasCustomPrompt="1"/>
          </p:nvPr>
        </p:nvSpPr>
        <p:spPr>
          <a:xfrm>
            <a:off x="2286000" y="287302"/>
            <a:ext cx="6553200" cy="1236697"/>
          </a:xfrm>
        </p:spPr>
        <p:txBody>
          <a:bodyPr anchor="t">
            <a:normAutofit/>
          </a:bodyPr>
          <a:lstStyle>
            <a:lvl1pPr algn="ctr">
              <a:lnSpc>
                <a:spcPct val="100000"/>
              </a:lnSpc>
              <a:spcBef>
                <a:spcPts val="0"/>
              </a:spcBef>
              <a:spcAft>
                <a:spcPts val="0"/>
              </a:spcAft>
              <a:defRPr sz="2400" b="0" cap="none">
                <a:solidFill>
                  <a:schemeClr val="bg1"/>
                </a:solidFill>
                <a:latin typeface="+mj-lt"/>
              </a:defRPr>
            </a:lvl1pPr>
          </a:lstStyle>
          <a:p>
            <a:r>
              <a:rPr lang="en-US" dirty="0" smtClean="0"/>
              <a:t>Science Processing &amp; Operations Center (SPOC) and Science</a:t>
            </a:r>
            <a:br>
              <a:rPr lang="en-US" dirty="0" smtClean="0"/>
            </a:br>
            <a:r>
              <a:rPr lang="en-US" dirty="0" smtClean="0"/>
              <a:t>Critical Design Engineering Peer Review </a:t>
            </a:r>
            <a:endParaRPr lang="en-US" dirty="0"/>
          </a:p>
        </p:txBody>
      </p:sp>
      <p:sp>
        <p:nvSpPr>
          <p:cNvPr id="12" name="Text Placeholder 8"/>
          <p:cNvSpPr>
            <a:spLocks noGrp="1"/>
          </p:cNvSpPr>
          <p:nvPr>
            <p:ph type="body" sz="quarter" idx="13" hasCustomPrompt="1"/>
          </p:nvPr>
        </p:nvSpPr>
        <p:spPr>
          <a:xfrm>
            <a:off x="1295400" y="5029200"/>
            <a:ext cx="4114800" cy="1006310"/>
          </a:xfrm>
        </p:spPr>
        <p:txBody>
          <a:bodyPr>
            <a:normAutofit/>
          </a:bodyPr>
          <a:lstStyle>
            <a:lvl1pPr>
              <a:buFontTx/>
              <a:buNone/>
              <a:defRPr sz="2000" cap="none" baseline="0">
                <a:solidFill>
                  <a:schemeClr val="bg1"/>
                </a:solidFill>
                <a:latin typeface="+mn-lt"/>
                <a:cs typeface="Arial"/>
              </a:defRPr>
            </a:lvl1pPr>
          </a:lstStyle>
          <a:p>
            <a:pPr lvl="0"/>
            <a:r>
              <a:rPr lang="en-US" dirty="0" err="1" smtClean="0"/>
              <a:t>nn</a:t>
            </a:r>
            <a:r>
              <a:rPr lang="en-US" dirty="0" smtClean="0"/>
              <a:t> - Topic</a:t>
            </a:r>
          </a:p>
          <a:p>
            <a:pPr lvl="0"/>
            <a:r>
              <a:rPr lang="en-US" dirty="0" smtClean="0"/>
              <a:t>Presenter Name - Title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r>
              <a:rPr lang="en-US" dirty="0" smtClean="0"/>
              <a:t>Space Grant Symposium – April 12</a:t>
            </a:r>
            <a:r>
              <a:rPr lang="en-US" baseline="30000" dirty="0" smtClean="0"/>
              <a:t>th</a:t>
            </a:r>
            <a:r>
              <a:rPr lang="en-US" dirty="0" smtClean="0"/>
              <a:t> 2014</a:t>
            </a:r>
            <a:endParaRPr lang="en-US" dirty="0"/>
          </a:p>
        </p:txBody>
      </p:sp>
      <p:sp>
        <p:nvSpPr>
          <p:cNvPr id="6" name="Slide Number Placeholder 5"/>
          <p:cNvSpPr>
            <a:spLocks noGrp="1"/>
          </p:cNvSpPr>
          <p:nvPr>
            <p:ph type="sldNum" sz="quarter" idx="12"/>
          </p:nvPr>
        </p:nvSpPr>
        <p:spPr/>
        <p:txBody>
          <a:bodyPr/>
          <a:lstStyle/>
          <a:p>
            <a:pPr>
              <a:defRPr/>
            </a:pPr>
            <a:fld id="{206D4ED1-B374-4EF8-B0DC-842899D74E08}"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pPr>
              <a:defRPr/>
            </a:pPr>
            <a:r>
              <a:rPr lang="en-US" dirty="0" smtClean="0"/>
              <a:t>Space Grant Symposium – April 12</a:t>
            </a:r>
            <a:r>
              <a:rPr lang="en-US" baseline="30000" dirty="0" smtClean="0"/>
              <a:t>th</a:t>
            </a:r>
            <a:r>
              <a:rPr lang="en-US" dirty="0" smtClean="0"/>
              <a:t> 2014</a:t>
            </a:r>
            <a:endParaRPr lang="en-US" dirty="0"/>
          </a:p>
        </p:txBody>
      </p:sp>
      <p:sp>
        <p:nvSpPr>
          <p:cNvPr id="7" name="Slide Number Placeholder 6"/>
          <p:cNvSpPr>
            <a:spLocks noGrp="1"/>
          </p:cNvSpPr>
          <p:nvPr>
            <p:ph type="sldNum" sz="quarter" idx="12"/>
          </p:nvPr>
        </p:nvSpPr>
        <p:spPr/>
        <p:txBody>
          <a:bodyPr/>
          <a:lstStyle/>
          <a:p>
            <a:pPr>
              <a:defRPr/>
            </a:pPr>
            <a:fld id="{C50C3015-EBC6-4A1C-B155-A3455056564D}" type="slidenum">
              <a:rPr lang="en-US" smtClean="0"/>
              <a:pPr>
                <a:defRPr/>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19199"/>
            <a:ext cx="3931920" cy="663457"/>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3931920"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219199"/>
            <a:ext cx="3931920" cy="663457"/>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1981200"/>
            <a:ext cx="3931920"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r>
              <a:rPr lang="en-US" dirty="0" smtClean="0"/>
              <a:t>Space Grant Symposium – April 12</a:t>
            </a:r>
            <a:r>
              <a:rPr lang="en-US" baseline="30000" dirty="0" smtClean="0"/>
              <a:t>th</a:t>
            </a:r>
            <a:r>
              <a:rPr lang="en-US" dirty="0" smtClean="0"/>
              <a:t> 2014</a:t>
            </a:r>
            <a:endParaRPr lang="en-US" dirty="0"/>
          </a:p>
        </p:txBody>
      </p:sp>
      <p:sp>
        <p:nvSpPr>
          <p:cNvPr id="9" name="Slide Number Placeholder 8"/>
          <p:cNvSpPr>
            <a:spLocks noGrp="1"/>
          </p:cNvSpPr>
          <p:nvPr>
            <p:ph type="sldNum" sz="quarter" idx="12"/>
          </p:nvPr>
        </p:nvSpPr>
        <p:spPr/>
        <p:txBody>
          <a:bodyPr/>
          <a:lstStyle/>
          <a:p>
            <a:pPr>
              <a:defRPr/>
            </a:pPr>
            <a:fld id="{206D4ED1-B374-4EF8-B0DC-842899D74E08}" type="slidenum">
              <a:rPr lang="en-US" smtClean="0"/>
              <a:pPr>
                <a:defRPr/>
              </a:pPr>
              <a:t>‹#›</a:t>
            </a:fld>
            <a:endParaRPr lang="en-US" dirty="0"/>
          </a:p>
        </p:txBody>
      </p:sp>
      <p:cxnSp>
        <p:nvCxnSpPr>
          <p:cNvPr id="11" name="Straight Connector 10"/>
          <p:cNvCxnSpPr/>
          <p:nvPr/>
        </p:nvCxnSpPr>
        <p:spPr>
          <a:xfrm>
            <a:off x="4572000" y="1219200"/>
            <a:ext cx="0" cy="5029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dirty="0" smtClean="0"/>
              <a:t>Space Grant Symposium – April 12</a:t>
            </a:r>
            <a:r>
              <a:rPr lang="en-US" baseline="30000" dirty="0" smtClean="0"/>
              <a:t>th</a:t>
            </a:r>
            <a:r>
              <a:rPr lang="en-US" dirty="0" smtClean="0"/>
              <a:t> 2014</a:t>
            </a:r>
            <a:endParaRPr lang="en-US" dirty="0"/>
          </a:p>
        </p:txBody>
      </p: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a:t>
            </a:fld>
            <a:endParaRPr lang="en-US" dirty="0"/>
          </a:p>
        </p:txBody>
      </p:sp>
      <p:sp>
        <p:nvSpPr>
          <p:cNvPr id="5" name="Title Placeholder 1"/>
          <p:cNvSpPr>
            <a:spLocks noGrp="1"/>
          </p:cNvSpPr>
          <p:nvPr>
            <p:ph type="title"/>
          </p:nvPr>
        </p:nvSpPr>
        <p:spPr>
          <a:xfrm>
            <a:off x="1143000" y="228600"/>
            <a:ext cx="7543800"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5333" y="228600"/>
            <a:ext cx="6739468" cy="685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7200" y="6366933"/>
            <a:ext cx="5257800" cy="329184"/>
          </a:xfrm>
          <a:prstGeom prst="rect">
            <a:avLst/>
          </a:prstGeom>
        </p:spPr>
        <p:txBody>
          <a:bodyPr vert="horz" lIns="91440" tIns="45720" rIns="91440" bIns="45720" rtlCol="0" anchor="ctr"/>
          <a:lstStyle>
            <a:lvl1pPr algn="l">
              <a:defRPr sz="1100">
                <a:solidFill>
                  <a:schemeClr val="tx1"/>
                </a:solidFill>
              </a:defRPr>
            </a:lvl1pPr>
          </a:lstStyle>
          <a:p>
            <a:pPr>
              <a:defRPr/>
            </a:pPr>
            <a:r>
              <a:rPr lang="en-US" dirty="0" smtClean="0"/>
              <a:t>Space Grant Symposium – April 12</a:t>
            </a:r>
            <a:r>
              <a:rPr lang="en-US" baseline="30000" dirty="0" smtClean="0"/>
              <a:t>th</a:t>
            </a:r>
            <a:r>
              <a:rPr lang="en-US" dirty="0" smtClean="0"/>
              <a:t> 2014</a:t>
            </a:r>
            <a:endParaRPr lang="en-US" dirty="0"/>
          </a:p>
        </p:txBody>
      </p:sp>
      <p:sp>
        <p:nvSpPr>
          <p:cNvPr id="6" name="Slide Number Placeholder 5"/>
          <p:cNvSpPr>
            <a:spLocks noGrp="1"/>
          </p:cNvSpPr>
          <p:nvPr>
            <p:ph type="sldNum" sz="quarter" idx="4"/>
          </p:nvPr>
        </p:nvSpPr>
        <p:spPr>
          <a:xfrm>
            <a:off x="6858000" y="6400800"/>
            <a:ext cx="1828800" cy="329184"/>
          </a:xfrm>
          <a:prstGeom prst="rect">
            <a:avLst/>
          </a:prstGeom>
        </p:spPr>
        <p:txBody>
          <a:bodyPr vert="horz" lIns="91440" tIns="45720" rIns="91440" bIns="45720" rtlCol="0" anchor="ctr"/>
          <a:lstStyle>
            <a:lvl1pPr algn="r">
              <a:defRPr sz="1100" b="0">
                <a:solidFill>
                  <a:schemeClr val="tx1"/>
                </a:solidFill>
              </a:defRPr>
            </a:lvl1pPr>
          </a:lstStyle>
          <a:p>
            <a:pPr>
              <a:defRPr/>
            </a:pPr>
            <a:fld id="{206D4ED1-B374-4EF8-B0DC-842899D74E08}" type="slidenum">
              <a:rPr lang="en-US" smtClean="0"/>
              <a:pPr>
                <a:defRPr/>
              </a:pPr>
              <a:t>‹#›</a:t>
            </a:fld>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152400"/>
            <a:ext cx="1036455" cy="890469"/>
          </a:xfrm>
          <a:prstGeom prst="rect">
            <a:avLst/>
          </a:prstGeom>
          <a:effectLst>
            <a:outerShdw blurRad="50800" dist="38100" dir="18900000" algn="bl" rotWithShape="0">
              <a:prstClr val="black">
                <a:alpha val="40000"/>
              </a:prstClr>
            </a:outerShdw>
          </a:effectLst>
        </p:spPr>
      </p:pic>
      <p:sp>
        <p:nvSpPr>
          <p:cNvPr id="11" name="TextBox 10"/>
          <p:cNvSpPr txBox="1"/>
          <p:nvPr/>
        </p:nvSpPr>
        <p:spPr>
          <a:xfrm>
            <a:off x="5562600" y="30888"/>
            <a:ext cx="3505200" cy="307777"/>
          </a:xfrm>
          <a:prstGeom prst="rect">
            <a:avLst/>
          </a:prstGeom>
          <a:noFill/>
        </p:spPr>
        <p:txBody>
          <a:bodyPr wrap="square" rtlCol="0">
            <a:spAutoFit/>
          </a:bodyPr>
          <a:lstStyle/>
          <a:p>
            <a:r>
              <a:rPr lang="en-US" sz="1400" b="0" i="1" dirty="0" smtClean="0">
                <a:solidFill>
                  <a:schemeClr val="bg1"/>
                </a:solidFill>
                <a:latin typeface="+mn-lt"/>
                <a:ea typeface="Lucida Grande"/>
                <a:cs typeface="Lucida Grande"/>
              </a:rPr>
              <a:t>Exploring Our Past, Securing Our Future </a:t>
            </a:r>
            <a:endParaRPr lang="en-US" sz="1400" i="1" dirty="0">
              <a:solidFill>
                <a:schemeClr val="bg1"/>
              </a:solidFill>
              <a:latin typeface="+mn-lt"/>
            </a:endParaRPr>
          </a:p>
        </p:txBody>
      </p:sp>
      <p:cxnSp>
        <p:nvCxnSpPr>
          <p:cNvPr id="12" name="Straight Connector 11"/>
          <p:cNvCxnSpPr/>
          <p:nvPr/>
        </p:nvCxnSpPr>
        <p:spPr>
          <a:xfrm>
            <a:off x="1192237" y="914400"/>
            <a:ext cx="6961163" cy="0"/>
          </a:xfrm>
          <a:prstGeom prst="line">
            <a:avLst/>
          </a:prstGeom>
          <a:ln w="39116">
            <a:solidFill>
              <a:schemeClr val="tx2">
                <a:lumMod val="75000"/>
              </a:schemeClr>
            </a:solidFill>
          </a:ln>
          <a:effectLst>
            <a:outerShdw blurRad="50800" dist="38100" dir="2700000" algn="tl" rotWithShape="0">
              <a:schemeClr val="tx1">
                <a:lumMod val="75000"/>
                <a:lumOff val="25000"/>
                <a:alpha val="43000"/>
              </a:schemeClr>
            </a:outerShdw>
          </a:effectLst>
        </p:spPr>
        <p:style>
          <a:lnRef idx="2">
            <a:schemeClr val="accent1"/>
          </a:lnRef>
          <a:fillRef idx="0">
            <a:schemeClr val="accent1"/>
          </a:fillRef>
          <a:effectRef idx="1">
            <a:schemeClr val="accent1"/>
          </a:effectRef>
          <a:fontRef idx="minor">
            <a:schemeClr val="tx1"/>
          </a:fontRef>
        </p:style>
      </p:cxnSp>
      <p:pic>
        <p:nvPicPr>
          <p:cNvPr id="3074" name="Picture 2" descr="http://spacegrant.arizona.edu/sites/spacegrant.arizona.edu/files/about/logos/AZSGC%20Logo_300dpi.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229600" y="73134"/>
            <a:ext cx="685800" cy="1061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Lst>
  <p:timing>
    <p:tnLst>
      <p:par>
        <p:cTn id="1" dur="indefinite" restart="never" nodeType="tmRoot"/>
      </p:par>
    </p:tnLst>
  </p:timing>
  <p:hf hdr="0" dt="0"/>
  <p:txStyles>
    <p:titleStyle>
      <a:lvl1pPr algn="ctr" defTabSz="914400" rtl="0" eaLnBrk="1" latinLnBrk="0" hangingPunct="1">
        <a:spcBef>
          <a:spcPct val="0"/>
        </a:spcBef>
        <a:buNone/>
        <a:defRPr sz="3200" kern="1200" spc="-100" baseline="0">
          <a:solidFill>
            <a:schemeClr val="tx1"/>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10000" y="1905000"/>
            <a:ext cx="3048000" cy="483279"/>
          </a:xfrm>
        </p:spPr>
        <p:txBody>
          <a:bodyPr/>
          <a:lstStyle/>
          <a:p>
            <a:pPr algn="ctr"/>
            <a:r>
              <a:rPr lang="en-US" sz="1800" dirty="0" smtClean="0"/>
              <a:t>Space Grant Symposium </a:t>
            </a:r>
          </a:p>
          <a:p>
            <a:pPr algn="ctr"/>
            <a:r>
              <a:rPr lang="en-US" sz="1800" dirty="0" smtClean="0"/>
              <a:t>April 12</a:t>
            </a:r>
            <a:r>
              <a:rPr lang="en-US" sz="1800" baseline="30000" dirty="0" smtClean="0"/>
              <a:t>th</a:t>
            </a:r>
            <a:r>
              <a:rPr lang="en-US" sz="1800" dirty="0"/>
              <a:t> </a:t>
            </a:r>
            <a:r>
              <a:rPr lang="en-US" sz="1800" dirty="0" smtClean="0"/>
              <a:t>2014</a:t>
            </a:r>
            <a:endParaRPr lang="en-US" sz="1800" dirty="0"/>
          </a:p>
        </p:txBody>
      </p:sp>
      <p:sp>
        <p:nvSpPr>
          <p:cNvPr id="5" name="Title 4"/>
          <p:cNvSpPr>
            <a:spLocks noGrp="1"/>
          </p:cNvSpPr>
          <p:nvPr>
            <p:ph type="title"/>
          </p:nvPr>
        </p:nvSpPr>
        <p:spPr>
          <a:xfrm>
            <a:off x="2286000" y="457200"/>
            <a:ext cx="6626826" cy="1219200"/>
          </a:xfrm>
        </p:spPr>
        <p:txBody>
          <a:bodyPr>
            <a:noAutofit/>
          </a:bodyPr>
          <a:lstStyle/>
          <a:p>
            <a:pPr>
              <a:spcBef>
                <a:spcPts val="1200"/>
              </a:spcBef>
              <a:spcAft>
                <a:spcPts val="1200"/>
              </a:spcAft>
            </a:pPr>
            <a:r>
              <a:rPr lang="en-US" dirty="0"/>
              <a:t>Model-based Systems </a:t>
            </a:r>
            <a:r>
              <a:rPr lang="en-US" dirty="0" smtClean="0"/>
              <a:t>Engineering </a:t>
            </a:r>
            <a:br>
              <a:rPr lang="en-US" dirty="0" smtClean="0"/>
            </a:br>
            <a:r>
              <a:rPr lang="en-US" dirty="0" smtClean="0"/>
              <a:t>of </a:t>
            </a:r>
            <a:r>
              <a:rPr lang="en-US" dirty="0"/>
              <a:t>The </a:t>
            </a:r>
            <a:r>
              <a:rPr lang="en-US" dirty="0" smtClean="0"/>
              <a:t>OSIRIS-</a:t>
            </a:r>
            <a:r>
              <a:rPr lang="en-US" dirty="0" err="1" smtClean="0"/>
              <a:t>REx</a:t>
            </a:r>
            <a:r>
              <a:rPr lang="en-US" dirty="0" smtClean="0"/>
              <a:t> Mission's </a:t>
            </a:r>
            <a:r>
              <a:rPr lang="en-US" dirty="0"/>
              <a:t>Science </a:t>
            </a:r>
            <a:r>
              <a:rPr lang="en-US" dirty="0" smtClean="0"/>
              <a:t>Processing and Operations </a:t>
            </a:r>
            <a:r>
              <a:rPr lang="en-US" dirty="0"/>
              <a:t>Center</a:t>
            </a:r>
            <a:endParaRPr lang="en-US" dirty="0"/>
          </a:p>
        </p:txBody>
      </p:sp>
      <p:sp>
        <p:nvSpPr>
          <p:cNvPr id="6" name="Text Placeholder 5"/>
          <p:cNvSpPr>
            <a:spLocks noGrp="1"/>
          </p:cNvSpPr>
          <p:nvPr>
            <p:ph type="body" sz="quarter" idx="13"/>
          </p:nvPr>
        </p:nvSpPr>
        <p:spPr>
          <a:xfrm>
            <a:off x="1143000" y="4953000"/>
            <a:ext cx="7620000" cy="1371600"/>
          </a:xfrm>
        </p:spPr>
        <p:txBody>
          <a:bodyPr>
            <a:noAutofit/>
          </a:bodyPr>
          <a:lstStyle/>
          <a:p>
            <a:r>
              <a:rPr lang="en-US" sz="1800" dirty="0" smtClean="0"/>
              <a:t>Joel Mueting</a:t>
            </a:r>
          </a:p>
          <a:p>
            <a:r>
              <a:rPr lang="en-US" sz="1800" dirty="0" smtClean="0"/>
              <a:t>University of Arizona</a:t>
            </a:r>
          </a:p>
          <a:p>
            <a:r>
              <a:rPr lang="en-US" sz="1800" dirty="0" smtClean="0"/>
              <a:t>OSIRIS-</a:t>
            </a:r>
            <a:r>
              <a:rPr lang="en-US" sz="1800" dirty="0" err="1" smtClean="0"/>
              <a:t>REx</a:t>
            </a:r>
            <a:r>
              <a:rPr lang="en-US" sz="1800" dirty="0" smtClean="0"/>
              <a:t> Science Processing and Operations Center </a:t>
            </a:r>
          </a:p>
          <a:p>
            <a:r>
              <a:rPr lang="en-US" sz="1800" dirty="0" smtClean="0"/>
              <a:t>Systems Engineering Team </a:t>
            </a:r>
            <a:endParaRPr lang="en-US" sz="1800" dirty="0" smtClean="0"/>
          </a:p>
        </p:txBody>
      </p:sp>
    </p:spTree>
    <p:extLst>
      <p:ext uri="{BB962C8B-B14F-4D97-AF65-F5344CB8AC3E}">
        <p14:creationId xmlns:p14="http://schemas.microsoft.com/office/powerpoint/2010/main" val="1848127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Title 3"/>
          <p:cNvSpPr>
            <a:spLocks noGrp="1"/>
          </p:cNvSpPr>
          <p:nvPr>
            <p:ph type="title"/>
          </p:nvPr>
        </p:nvSpPr>
        <p:spPr/>
        <p:txBody>
          <a:bodyPr>
            <a:noAutofit/>
          </a:bodyPr>
          <a:lstStyle/>
          <a:p>
            <a:r>
              <a:rPr lang="en-US" sz="2400" dirty="0" smtClean="0"/>
              <a:t>CORE Functionality</a:t>
            </a:r>
            <a:endParaRPr lang="en-US" sz="2400" dirty="0"/>
          </a:p>
        </p:txBody>
      </p:sp>
      <p:sp>
        <p:nvSpPr>
          <p:cNvPr id="2" name="Slide Number Placeholder 1"/>
          <p:cNvSpPr>
            <a:spLocks noGrp="1"/>
          </p:cNvSpPr>
          <p:nvPr>
            <p:ph type="sldNum" sz="quarter" idx="12"/>
          </p:nvPr>
        </p:nvSpPr>
        <p:spPr/>
        <p:txBody>
          <a:bodyPr/>
          <a:lstStyle/>
          <a:p>
            <a:pPr>
              <a:defRPr/>
            </a:pPr>
            <a:fld id="{206D4ED1-B374-4EF8-B0DC-842899D74E08}" type="slidenum">
              <a:rPr lang="en-US" smtClean="0"/>
              <a:pPr>
                <a:defRPr/>
              </a:pPr>
              <a:t>9</a:t>
            </a:fld>
            <a:endParaRPr lang="en-US" dirty="0"/>
          </a:p>
        </p:txBody>
      </p:sp>
      <p:pic>
        <p:nvPicPr>
          <p:cNvPr id="3" name="Picture 2"/>
          <p:cNvPicPr>
            <a:picLocks noChangeAspect="1"/>
          </p:cNvPicPr>
          <p:nvPr/>
        </p:nvPicPr>
        <p:blipFill>
          <a:blip r:embed="rId2"/>
          <a:stretch>
            <a:fillRect/>
          </a:stretch>
        </p:blipFill>
        <p:spPr>
          <a:xfrm>
            <a:off x="1171254" y="1099731"/>
            <a:ext cx="7239000" cy="5115737"/>
          </a:xfrm>
          <a:prstGeom prst="rect">
            <a:avLst/>
          </a:prstGeom>
        </p:spPr>
      </p:pic>
    </p:spTree>
    <p:extLst>
      <p:ext uri="{BB962C8B-B14F-4D97-AF65-F5344CB8AC3E}">
        <p14:creationId xmlns:p14="http://schemas.microsoft.com/office/powerpoint/2010/main" val="3594186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CORE Example</a:t>
            </a:r>
            <a:endParaRPr lang="en-US" dirty="0"/>
          </a:p>
        </p:txBody>
      </p:sp>
      <p:pic>
        <p:nvPicPr>
          <p:cNvPr id="5" name="Picture 4"/>
          <p:cNvPicPr>
            <a:picLocks noChangeAspect="1"/>
          </p:cNvPicPr>
          <p:nvPr/>
        </p:nvPicPr>
        <p:blipFill>
          <a:blip r:embed="rId2"/>
          <a:stretch>
            <a:fillRect/>
          </a:stretch>
        </p:blipFill>
        <p:spPr>
          <a:xfrm>
            <a:off x="785973" y="1256574"/>
            <a:ext cx="7924800" cy="4802052"/>
          </a:xfrm>
          <a:prstGeom prst="rect">
            <a:avLst/>
          </a:prstGeom>
        </p:spPr>
      </p:pic>
      <p:sp>
        <p:nvSpPr>
          <p:cNvPr id="6" name="Rectangle 5"/>
          <p:cNvSpPr/>
          <p:nvPr/>
        </p:nvSpPr>
        <p:spPr>
          <a:xfrm>
            <a:off x="1981200" y="1676400"/>
            <a:ext cx="1905000" cy="8382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81500" y="1707222"/>
            <a:ext cx="4305300" cy="225517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4172312"/>
            <a:ext cx="3276600" cy="161888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05050" y="2541933"/>
            <a:ext cx="1219200" cy="338554"/>
          </a:xfrm>
          <a:prstGeom prst="rect">
            <a:avLst/>
          </a:prstGeom>
          <a:noFill/>
        </p:spPr>
        <p:txBody>
          <a:bodyPr wrap="square" rtlCol="0">
            <a:spAutoFit/>
          </a:bodyPr>
          <a:lstStyle/>
          <a:p>
            <a:r>
              <a:rPr lang="en-US" sz="1600" b="1" dirty="0" smtClean="0">
                <a:solidFill>
                  <a:srgbClr val="FFC000"/>
                </a:solidFill>
              </a:rPr>
              <a:t>Elements</a:t>
            </a:r>
            <a:endParaRPr lang="en-US" sz="1600" b="1" dirty="0">
              <a:solidFill>
                <a:srgbClr val="FFC000"/>
              </a:solidFill>
            </a:endParaRPr>
          </a:p>
        </p:txBody>
      </p:sp>
      <p:sp>
        <p:nvSpPr>
          <p:cNvPr id="10" name="TextBox 9"/>
          <p:cNvSpPr txBox="1"/>
          <p:nvPr/>
        </p:nvSpPr>
        <p:spPr>
          <a:xfrm>
            <a:off x="5921981" y="2665534"/>
            <a:ext cx="1219200" cy="338554"/>
          </a:xfrm>
          <a:prstGeom prst="rect">
            <a:avLst/>
          </a:prstGeom>
          <a:noFill/>
        </p:spPr>
        <p:txBody>
          <a:bodyPr wrap="square" rtlCol="0">
            <a:spAutoFit/>
          </a:bodyPr>
          <a:lstStyle/>
          <a:p>
            <a:r>
              <a:rPr lang="en-US" sz="1600" b="1" dirty="0" smtClean="0">
                <a:solidFill>
                  <a:srgbClr val="00B050"/>
                </a:solidFill>
              </a:rPr>
              <a:t>Properties</a:t>
            </a:r>
            <a:endParaRPr lang="en-US" sz="1600" b="1" dirty="0">
              <a:solidFill>
                <a:srgbClr val="00B050"/>
              </a:solidFill>
            </a:endParaRPr>
          </a:p>
        </p:txBody>
      </p:sp>
      <p:sp>
        <p:nvSpPr>
          <p:cNvPr id="11" name="TextBox 10"/>
          <p:cNvSpPr txBox="1"/>
          <p:nvPr/>
        </p:nvSpPr>
        <p:spPr>
          <a:xfrm>
            <a:off x="2514600" y="4812478"/>
            <a:ext cx="1600200" cy="338554"/>
          </a:xfrm>
          <a:prstGeom prst="rect">
            <a:avLst/>
          </a:prstGeom>
          <a:noFill/>
        </p:spPr>
        <p:txBody>
          <a:bodyPr wrap="square" rtlCol="0">
            <a:spAutoFit/>
          </a:bodyPr>
          <a:lstStyle/>
          <a:p>
            <a:r>
              <a:rPr lang="en-US" sz="1600" b="1" dirty="0" smtClean="0">
                <a:solidFill>
                  <a:srgbClr val="00B0F0"/>
                </a:solidFill>
              </a:rPr>
              <a:t>Connections</a:t>
            </a:r>
            <a:endParaRPr lang="en-US" sz="1600" b="1" dirty="0">
              <a:solidFill>
                <a:srgbClr val="00B0F0"/>
              </a:solidFill>
            </a:endParaRPr>
          </a:p>
        </p:txBody>
      </p:sp>
    </p:spTree>
    <p:extLst>
      <p:ext uri="{BB962C8B-B14F-4D97-AF65-F5344CB8AC3E}">
        <p14:creationId xmlns:p14="http://schemas.microsoft.com/office/powerpoint/2010/main" val="2077449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defRPr/>
              </a:pPr>
              <a:t>11</a:t>
            </a:fld>
            <a:endParaRPr lang="en-US" dirty="0"/>
          </a:p>
        </p:txBody>
      </p:sp>
      <p:sp>
        <p:nvSpPr>
          <p:cNvPr id="4" name="Title 3"/>
          <p:cNvSpPr>
            <a:spLocks noGrp="1"/>
          </p:cNvSpPr>
          <p:nvPr>
            <p:ph type="title"/>
          </p:nvPr>
        </p:nvSpPr>
        <p:spPr/>
        <p:txBody>
          <a:bodyPr/>
          <a:lstStyle/>
          <a:p>
            <a:r>
              <a:rPr lang="en-US" dirty="0" smtClean="0"/>
              <a:t>CORE Example</a:t>
            </a:r>
            <a:endParaRPr lang="en-US" dirty="0"/>
          </a:p>
        </p:txBody>
      </p:sp>
      <p:pic>
        <p:nvPicPr>
          <p:cNvPr id="5" name="Picture 4"/>
          <p:cNvPicPr>
            <a:picLocks noChangeAspect="1"/>
          </p:cNvPicPr>
          <p:nvPr/>
        </p:nvPicPr>
        <p:blipFill>
          <a:blip r:embed="rId2"/>
          <a:stretch>
            <a:fillRect/>
          </a:stretch>
        </p:blipFill>
        <p:spPr>
          <a:xfrm>
            <a:off x="304800" y="1048793"/>
            <a:ext cx="8610600" cy="5217614"/>
          </a:xfrm>
          <a:prstGeom prst="rect">
            <a:avLst/>
          </a:prstGeom>
        </p:spPr>
      </p:pic>
    </p:spTree>
    <p:extLst>
      <p:ext uri="{BB962C8B-B14F-4D97-AF65-F5344CB8AC3E}">
        <p14:creationId xmlns:p14="http://schemas.microsoft.com/office/powerpoint/2010/main" val="333651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Results</a:t>
            </a:r>
            <a:endParaRPr lang="en-US" dirty="0"/>
          </a:p>
        </p:txBody>
      </p:sp>
      <p:sp>
        <p:nvSpPr>
          <p:cNvPr id="6" name="Content Placeholder 2"/>
          <p:cNvSpPr txBox="1">
            <a:spLocks/>
          </p:cNvSpPr>
          <p:nvPr/>
        </p:nvSpPr>
        <p:spPr>
          <a:xfrm>
            <a:off x="457200" y="1219200"/>
            <a:ext cx="8229600" cy="50292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dirty="0" smtClean="0"/>
              <a:t>SPOC Architecture and external interfaces are now successfully captured in CORE 8 with minor changes still ongoing. </a:t>
            </a:r>
          </a:p>
          <a:p>
            <a:pPr fontAlgn="auto">
              <a:spcAft>
                <a:spcPts val="0"/>
              </a:spcAft>
            </a:pPr>
            <a:r>
              <a:rPr lang="en-US" dirty="0" smtClean="0"/>
              <a:t>Use of MBSE software for systems engineering has been well-received.</a:t>
            </a:r>
          </a:p>
          <a:p>
            <a:pPr fontAlgn="auto">
              <a:spcAft>
                <a:spcPts val="0"/>
              </a:spcAft>
            </a:pPr>
            <a:r>
              <a:rPr lang="en-US" dirty="0" smtClean="0"/>
              <a:t>Using visual model to verify with team members that the architecture was captured correctly often led to discussion on interpretation of requirements and redesign of model.</a:t>
            </a:r>
          </a:p>
          <a:p>
            <a:pPr lvl="1" fontAlgn="auto">
              <a:spcAft>
                <a:spcPts val="0"/>
              </a:spcAft>
            </a:pPr>
            <a:r>
              <a:rPr lang="en-US" dirty="0" smtClean="0"/>
              <a:t>Hashed out problems that otherwise may have been overlooked with a traditional architecture.</a:t>
            </a:r>
          </a:p>
          <a:p>
            <a:pPr marL="274320" lvl="1" indent="0" fontAlgn="auto">
              <a:spcAft>
                <a:spcPts val="0"/>
              </a:spcAft>
              <a:buNone/>
            </a:pPr>
            <a:endParaRPr lang="en-US" dirty="0" smtClean="0"/>
          </a:p>
          <a:p>
            <a:pPr lvl="1" fontAlgn="auto">
              <a:spcAft>
                <a:spcPts val="0"/>
              </a:spcAft>
            </a:pPr>
            <a:endParaRPr lang="en-US" dirty="0" smtClean="0"/>
          </a:p>
        </p:txBody>
      </p:sp>
    </p:spTree>
    <p:extLst>
      <p:ext uri="{BB962C8B-B14F-4D97-AF65-F5344CB8AC3E}">
        <p14:creationId xmlns:p14="http://schemas.microsoft.com/office/powerpoint/2010/main" val="3466191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Title 3"/>
          <p:cNvSpPr>
            <a:spLocks noGrp="1"/>
          </p:cNvSpPr>
          <p:nvPr>
            <p:ph type="title"/>
          </p:nvPr>
        </p:nvSpPr>
        <p:spPr/>
        <p:txBody>
          <a:bodyPr/>
          <a:lstStyle/>
          <a:p>
            <a:r>
              <a:rPr lang="en-US" dirty="0"/>
              <a:t>SPOC Functional Architecture</a:t>
            </a:r>
          </a:p>
        </p:txBody>
      </p:sp>
      <p:pic>
        <p:nvPicPr>
          <p:cNvPr id="5" name="Picture 4" descr="SPOC_CCv00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43000"/>
            <a:ext cx="8153400" cy="5260399"/>
          </a:xfrm>
          <a:prstGeom prst="rect">
            <a:avLst/>
          </a:prstGeom>
        </p:spPr>
      </p:pic>
      <p:sp>
        <p:nvSpPr>
          <p:cNvPr id="2" name="Slide Number Placeholder 1"/>
          <p:cNvSpPr>
            <a:spLocks noGrp="1"/>
          </p:cNvSpPr>
          <p:nvPr>
            <p:ph type="sldNum" sz="quarter" idx="12"/>
          </p:nvPr>
        </p:nvSpPr>
        <p:spPr/>
        <p:txBody>
          <a:bodyPr/>
          <a:lstStyle/>
          <a:p>
            <a:pPr>
              <a:defRPr/>
            </a:pPr>
            <a:fld id="{206D4ED1-B374-4EF8-B0DC-842899D74E08}" type="slidenum">
              <a:rPr lang="en-US" smtClean="0"/>
              <a:pPr>
                <a:defRPr/>
              </a:pPr>
              <a:t>13</a:t>
            </a:fld>
            <a:endParaRPr lang="en-US" dirty="0"/>
          </a:p>
        </p:txBody>
      </p:sp>
    </p:spTree>
    <p:extLst>
      <p:ext uri="{BB962C8B-B14F-4D97-AF65-F5344CB8AC3E}">
        <p14:creationId xmlns:p14="http://schemas.microsoft.com/office/powerpoint/2010/main" val="237637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(cont.)</a:t>
            </a:r>
            <a:endParaRPr lang="en-US" dirty="0"/>
          </a:p>
        </p:txBody>
      </p:sp>
      <p:sp>
        <p:nvSpPr>
          <p:cNvPr id="3" name="Content Placeholder 2"/>
          <p:cNvSpPr>
            <a:spLocks noGrp="1"/>
          </p:cNvSpPr>
          <p:nvPr>
            <p:ph idx="1"/>
          </p:nvPr>
        </p:nvSpPr>
        <p:spPr/>
        <p:txBody>
          <a:bodyPr>
            <a:normAutofit/>
          </a:bodyPr>
          <a:lstStyle/>
          <a:p>
            <a:r>
              <a:rPr lang="en-US" dirty="0" smtClean="0"/>
              <a:t>SPOC Interfaces are captured in the SPOC CORE Database</a:t>
            </a:r>
          </a:p>
          <a:p>
            <a:pPr lvl="1"/>
            <a:r>
              <a:rPr lang="en-US" dirty="0"/>
              <a:t>Identified interfaces between SPOC and other GS Elements and that data that is passed between </a:t>
            </a:r>
            <a:r>
              <a:rPr lang="en-US" dirty="0" smtClean="0"/>
              <a:t>them</a:t>
            </a:r>
          </a:p>
          <a:p>
            <a:pPr lvl="1"/>
            <a:r>
              <a:rPr lang="en-US" dirty="0" smtClean="0"/>
              <a:t>Data transferred between GS/external elements and the SPOC are captured as individual items</a:t>
            </a:r>
          </a:p>
          <a:p>
            <a:pPr lvl="1"/>
            <a:r>
              <a:rPr lang="en-US" dirty="0" smtClean="0"/>
              <a:t>Lists data that is passed across the interfaces, along with basic format</a:t>
            </a:r>
          </a:p>
          <a:p>
            <a:pPr lvl="1"/>
            <a:r>
              <a:rPr lang="en-US" dirty="0"/>
              <a:t>Item descriptions, properties, and relationships are employed to support document generation (ICDs and OIAs</a:t>
            </a:r>
            <a:r>
              <a:rPr lang="en-US" dirty="0" smtClean="0"/>
              <a:t>)</a:t>
            </a:r>
          </a:p>
          <a:p>
            <a:pPr marL="274320" lvl="1" indent="0">
              <a:buNone/>
            </a:pPr>
            <a:endParaRPr lang="en-US" dirty="0"/>
          </a:p>
          <a:p>
            <a:pPr marL="274320" lvl="1" indent="0">
              <a:buNone/>
            </a:pPr>
            <a:endParaRPr lang="en-US" dirty="0" smtClean="0"/>
          </a:p>
          <a:p>
            <a:pPr marL="274320" lvl="1" indent="0">
              <a:buNone/>
            </a:pPr>
            <a:r>
              <a:rPr lang="en-US" dirty="0" smtClean="0"/>
              <a:t> </a:t>
            </a:r>
          </a:p>
          <a:p>
            <a:pPr lvl="1"/>
            <a:endParaRPr lang="en-US" dirty="0" smtClean="0"/>
          </a:p>
        </p:txBody>
      </p:sp>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14</a:t>
            </a:fld>
            <a:endParaRPr lang="en-US" dirty="0"/>
          </a:p>
        </p:txBody>
      </p:sp>
    </p:spTree>
    <p:extLst>
      <p:ext uri="{BB962C8B-B14F-4D97-AF65-F5344CB8AC3E}">
        <p14:creationId xmlns:p14="http://schemas.microsoft.com/office/powerpoint/2010/main" val="2253145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t>15</a:t>
            </a:fld>
            <a:endParaRPr lang="en-US" dirty="0"/>
          </a:p>
        </p:txBody>
      </p:sp>
      <p:sp>
        <p:nvSpPr>
          <p:cNvPr id="4" name="Title 3"/>
          <p:cNvSpPr>
            <a:spLocks noGrp="1"/>
          </p:cNvSpPr>
          <p:nvPr>
            <p:ph type="title"/>
          </p:nvPr>
        </p:nvSpPr>
        <p:spPr/>
        <p:txBody>
          <a:bodyPr/>
          <a:lstStyle/>
          <a:p>
            <a:r>
              <a:rPr lang="en-US" dirty="0" smtClean="0"/>
              <a:t>Conclusions</a:t>
            </a:r>
            <a:endParaRPr lang="en-US" dirty="0"/>
          </a:p>
        </p:txBody>
      </p:sp>
      <p:sp>
        <p:nvSpPr>
          <p:cNvPr id="5" name="Rectangle 4"/>
          <p:cNvSpPr/>
          <p:nvPr/>
        </p:nvSpPr>
        <p:spPr>
          <a:xfrm>
            <a:off x="609600" y="1143000"/>
            <a:ext cx="8305800" cy="7109639"/>
          </a:xfrm>
          <a:prstGeom prst="rect">
            <a:avLst/>
          </a:prstGeom>
        </p:spPr>
        <p:txBody>
          <a:bodyPr wrap="square">
            <a:spAutoFit/>
          </a:bodyPr>
          <a:lstStyle/>
          <a:p>
            <a:pPr marL="342900" indent="-342900" fontAlgn="auto">
              <a:spcAft>
                <a:spcPts val="0"/>
              </a:spcAft>
              <a:buFont typeface="Arial" panose="020B0604020202020204" pitchFamily="34" charset="0"/>
              <a:buChar char="•"/>
            </a:pPr>
            <a:r>
              <a:rPr lang="en-US" dirty="0" smtClean="0"/>
              <a:t>Using CORE visuals has encouraged team involvement in systems engineering process allowing problems to be found and addressed early on.</a:t>
            </a:r>
          </a:p>
          <a:p>
            <a:pPr fontAlgn="auto">
              <a:spcAft>
                <a:spcPts val="0"/>
              </a:spcAft>
            </a:pPr>
            <a:endParaRPr lang="en-US" dirty="0" smtClean="0"/>
          </a:p>
          <a:p>
            <a:pPr marL="342900" indent="-342900" fontAlgn="auto">
              <a:spcAft>
                <a:spcPts val="0"/>
              </a:spcAft>
              <a:buFont typeface="Arial" panose="020B0604020202020204" pitchFamily="34" charset="0"/>
              <a:buChar char="•"/>
            </a:pPr>
            <a:r>
              <a:rPr lang="en-US" dirty="0" smtClean="0"/>
              <a:t>Usefulness </a:t>
            </a:r>
            <a:r>
              <a:rPr lang="en-US" dirty="0"/>
              <a:t>of model-based systems engineering approach for space missions has been demonstrated and well-received by industry professionals</a:t>
            </a:r>
            <a:r>
              <a:rPr lang="en-US" dirty="0" smtClean="0"/>
              <a:t>.</a:t>
            </a:r>
          </a:p>
          <a:p>
            <a:pPr fontAlgn="auto">
              <a:spcAft>
                <a:spcPts val="0"/>
              </a:spcAft>
            </a:pPr>
            <a:endParaRPr lang="en-US" dirty="0" smtClean="0"/>
          </a:p>
          <a:p>
            <a:pPr marL="342900" indent="-342900" fontAlgn="auto">
              <a:spcAft>
                <a:spcPts val="0"/>
              </a:spcAft>
              <a:buFont typeface="Arial" panose="020B0604020202020204" pitchFamily="34" charset="0"/>
              <a:buChar char="•"/>
            </a:pPr>
            <a:r>
              <a:rPr lang="en-US" dirty="0" smtClean="0"/>
              <a:t>Future use of model-based systems engineering on space missions is anticipated. </a:t>
            </a:r>
          </a:p>
          <a:p>
            <a:pPr marL="342900" indent="-342900" fontAlgn="auto">
              <a:spcAft>
                <a:spcPts val="0"/>
              </a:spcAft>
              <a:buFont typeface="Arial" panose="020B0604020202020204" pitchFamily="34" charset="0"/>
              <a:buChar char="•"/>
            </a:pPr>
            <a:endParaRPr lang="en-US" dirty="0"/>
          </a:p>
          <a:p>
            <a:pPr marL="342900" indent="-342900" fontAlgn="auto">
              <a:spcAft>
                <a:spcPts val="0"/>
              </a:spcAft>
              <a:buFont typeface="Arial" panose="020B0604020202020204" pitchFamily="34" charset="0"/>
              <a:buChar char="•"/>
            </a:pPr>
            <a:endParaRPr lang="en-US" dirty="0" smtClean="0"/>
          </a:p>
          <a:p>
            <a:pPr marL="342900" indent="-342900" fontAlgn="auto">
              <a:spcAft>
                <a:spcPts val="0"/>
              </a:spcAft>
              <a:buFont typeface="Arial" panose="020B0604020202020204" pitchFamily="34" charset="0"/>
              <a:buChar char="•"/>
            </a:pPr>
            <a:endParaRPr lang="en-US" dirty="0"/>
          </a:p>
          <a:p>
            <a:pPr marL="342900" indent="-342900" fontAlgn="auto">
              <a:spcAft>
                <a:spcPts val="0"/>
              </a:spcAft>
              <a:buFont typeface="Arial" panose="020B0604020202020204" pitchFamily="34" charset="0"/>
              <a:buChar char="•"/>
            </a:pPr>
            <a:endParaRPr lang="en-US" dirty="0" smtClean="0"/>
          </a:p>
          <a:p>
            <a:pPr marL="342900" indent="-342900" fontAlgn="auto">
              <a:spcAft>
                <a:spcPts val="0"/>
              </a:spcAft>
              <a:buFont typeface="Arial" panose="020B0604020202020204" pitchFamily="34" charset="0"/>
              <a:buChar char="•"/>
            </a:pPr>
            <a:endParaRPr lang="en-US" dirty="0"/>
          </a:p>
          <a:p>
            <a:pPr marL="342900" indent="-342900" fontAlgn="auto">
              <a:spcAft>
                <a:spcPts val="0"/>
              </a:spcAft>
              <a:buFont typeface="Arial" panose="020B0604020202020204" pitchFamily="34" charset="0"/>
              <a:buChar char="•"/>
            </a:pPr>
            <a:endParaRPr lang="en-US" dirty="0" smtClean="0"/>
          </a:p>
          <a:p>
            <a:pPr marL="342900" indent="-342900" fontAlgn="auto">
              <a:spcAft>
                <a:spcPts val="0"/>
              </a:spcAft>
              <a:buFont typeface="Arial" panose="020B0604020202020204" pitchFamily="34" charset="0"/>
              <a:buChar char="•"/>
            </a:pPr>
            <a:endParaRPr lang="en-US" dirty="0"/>
          </a:p>
          <a:p>
            <a:pPr marL="342900" indent="-342900" fontAlgn="auto">
              <a:spcAft>
                <a:spcPts val="0"/>
              </a:spcAft>
              <a:buFont typeface="Arial" panose="020B0604020202020204" pitchFamily="34" charset="0"/>
              <a:buChar char="•"/>
            </a:pPr>
            <a:endParaRPr lang="en-US" dirty="0" smtClean="0"/>
          </a:p>
          <a:p>
            <a:pPr marL="342900" indent="-342900" fontAlgn="auto">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179245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3124200"/>
            <a:ext cx="2286000" cy="830997"/>
          </a:xfrm>
          <a:prstGeom prst="rect">
            <a:avLst/>
          </a:prstGeom>
          <a:noFill/>
        </p:spPr>
        <p:txBody>
          <a:bodyPr wrap="square" rtlCol="0">
            <a:spAutoFit/>
          </a:bodyPr>
          <a:lstStyle/>
          <a:p>
            <a:r>
              <a:rPr lang="en-US" sz="4800" dirty="0" smtClean="0"/>
              <a:t>Backup</a:t>
            </a:r>
            <a:endParaRPr lang="en-US" sz="4800" dirty="0"/>
          </a:p>
        </p:txBody>
      </p:sp>
    </p:spTree>
    <p:extLst>
      <p:ext uri="{BB962C8B-B14F-4D97-AF65-F5344CB8AC3E}">
        <p14:creationId xmlns:p14="http://schemas.microsoft.com/office/powerpoint/2010/main" val="759808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SPOC SE Tasks Since PDR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Update Requirements</a:t>
            </a:r>
          </a:p>
          <a:p>
            <a:pPr lvl="1"/>
            <a:r>
              <a:rPr lang="en-US" dirty="0" smtClean="0"/>
              <a:t>Revise and </a:t>
            </a:r>
            <a:r>
              <a:rPr lang="en-US" dirty="0" err="1" smtClean="0"/>
              <a:t>flowdown</a:t>
            </a:r>
            <a:r>
              <a:rPr lang="en-US" dirty="0" smtClean="0"/>
              <a:t> based on MRD updates</a:t>
            </a:r>
          </a:p>
          <a:p>
            <a:pPr lvl="1"/>
            <a:r>
              <a:rPr lang="en-US" dirty="0" smtClean="0"/>
              <a:t>Update and revise lower level requirements based on furthered development and understanding</a:t>
            </a:r>
          </a:p>
          <a:p>
            <a:r>
              <a:rPr lang="en-US" dirty="0" smtClean="0"/>
              <a:t>Finalized SPOC Functional Architecture</a:t>
            </a:r>
          </a:p>
          <a:p>
            <a:pPr lvl="1"/>
            <a:r>
              <a:rPr lang="en-US" dirty="0" smtClean="0"/>
              <a:t>Captured in CORE</a:t>
            </a:r>
          </a:p>
          <a:p>
            <a:r>
              <a:rPr lang="en-US" dirty="0" smtClean="0"/>
              <a:t>Review and update Interfaces</a:t>
            </a:r>
          </a:p>
          <a:p>
            <a:pPr lvl="1"/>
            <a:r>
              <a:rPr lang="en-US" dirty="0" smtClean="0"/>
              <a:t>More detail in ICDs</a:t>
            </a:r>
          </a:p>
          <a:p>
            <a:pPr lvl="1"/>
            <a:r>
              <a:rPr lang="en-US" dirty="0" smtClean="0"/>
              <a:t>Write OIAs</a:t>
            </a:r>
          </a:p>
          <a:p>
            <a:pPr lvl="1"/>
            <a:r>
              <a:rPr lang="en-US" dirty="0" smtClean="0"/>
              <a:t>GS Interface meetings</a:t>
            </a:r>
          </a:p>
          <a:p>
            <a:r>
              <a:rPr lang="en-US" dirty="0" smtClean="0"/>
              <a:t>Update Documentation</a:t>
            </a:r>
          </a:p>
          <a:p>
            <a:pPr lvl="1"/>
            <a:r>
              <a:rPr lang="en-US" dirty="0" smtClean="0"/>
              <a:t>SPOC CDRLs</a:t>
            </a:r>
          </a:p>
          <a:p>
            <a:pPr lvl="2"/>
            <a:r>
              <a:rPr lang="en-US" dirty="0" smtClean="0"/>
              <a:t>MAIP</a:t>
            </a:r>
          </a:p>
          <a:p>
            <a:pPr lvl="2"/>
            <a:r>
              <a:rPr lang="en-US" dirty="0" smtClean="0"/>
              <a:t>V&amp;V and I&amp;T Plan</a:t>
            </a:r>
          </a:p>
          <a:p>
            <a:pPr lvl="2"/>
            <a:r>
              <a:rPr lang="en-US" dirty="0" smtClean="0"/>
              <a:t>Element and Subsystem Requirement Documents</a:t>
            </a:r>
          </a:p>
          <a:p>
            <a:pPr lvl="1"/>
            <a:r>
              <a:rPr lang="en-US" dirty="0" smtClean="0"/>
              <a:t>ICDs and OIAs</a:t>
            </a:r>
          </a:p>
          <a:p>
            <a:pPr lvl="2"/>
            <a:r>
              <a:rPr lang="en-US" dirty="0" smtClean="0"/>
              <a:t>SPOC-FDS ICD, OIA Documents</a:t>
            </a:r>
          </a:p>
          <a:p>
            <a:pPr lvl="2"/>
            <a:r>
              <a:rPr lang="en-US" dirty="0" smtClean="0"/>
              <a:t>SPOC-MSA ICD, OIA Documents</a:t>
            </a:r>
          </a:p>
          <a:p>
            <a:pPr lvl="2"/>
            <a:r>
              <a:rPr lang="en-US" dirty="0" smtClean="0"/>
              <a:t>SPOC Instrument ICDs</a:t>
            </a:r>
          </a:p>
          <a:p>
            <a:pPr lvl="2"/>
            <a:r>
              <a:rPr lang="en-US" dirty="0" smtClean="0"/>
              <a:t>SPOC Science ICD</a:t>
            </a:r>
            <a:endParaRPr lang="en-US" dirty="0"/>
          </a:p>
        </p:txBody>
      </p:sp>
    </p:spTree>
    <p:extLst>
      <p:ext uri="{BB962C8B-B14F-4D97-AF65-F5344CB8AC3E}">
        <p14:creationId xmlns:p14="http://schemas.microsoft.com/office/powerpoint/2010/main" val="1234805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SPOC Interfaces</a:t>
            </a:r>
            <a:endParaRPr lang="en-US" dirty="0"/>
          </a:p>
        </p:txBody>
      </p:sp>
      <p:sp>
        <p:nvSpPr>
          <p:cNvPr id="3" name="Content Placeholder 2"/>
          <p:cNvSpPr>
            <a:spLocks noGrp="1"/>
          </p:cNvSpPr>
          <p:nvPr>
            <p:ph idx="1"/>
          </p:nvPr>
        </p:nvSpPr>
        <p:spPr/>
        <p:txBody>
          <a:bodyPr>
            <a:normAutofit/>
          </a:bodyPr>
          <a:lstStyle/>
          <a:p>
            <a:r>
              <a:rPr lang="en-US" dirty="0" smtClean="0"/>
              <a:t>Interface Documentation:</a:t>
            </a:r>
          </a:p>
          <a:p>
            <a:pPr lvl="1"/>
            <a:r>
              <a:rPr lang="en-US" dirty="0" smtClean="0"/>
              <a:t>ICD: Interface Control Document</a:t>
            </a:r>
          </a:p>
          <a:p>
            <a:pPr lvl="1"/>
            <a:r>
              <a:rPr lang="en-US" dirty="0" smtClean="0"/>
              <a:t>OIA: Operational Interface Agreement</a:t>
            </a:r>
          </a:p>
          <a:p>
            <a:pPr lvl="1"/>
            <a:r>
              <a:rPr lang="en-US" dirty="0" smtClean="0"/>
              <a:t>SIS: Software Interface Specification</a:t>
            </a:r>
          </a:p>
          <a:p>
            <a:r>
              <a:rPr lang="en-US" dirty="0" smtClean="0"/>
              <a:t>External Interfaces</a:t>
            </a:r>
          </a:p>
          <a:p>
            <a:pPr lvl="1"/>
            <a:r>
              <a:rPr lang="en-US" dirty="0" smtClean="0"/>
              <a:t>MSA</a:t>
            </a:r>
          </a:p>
          <a:p>
            <a:pPr lvl="1"/>
            <a:r>
              <a:rPr lang="en-US" dirty="0" smtClean="0"/>
              <a:t>FDS</a:t>
            </a:r>
            <a:endParaRPr lang="en-US" dirty="0" smtClean="0"/>
          </a:p>
          <a:p>
            <a:pPr lvl="1"/>
            <a:r>
              <a:rPr lang="en-US" dirty="0" smtClean="0"/>
              <a:t>Science </a:t>
            </a:r>
            <a:r>
              <a:rPr lang="en-US" dirty="0" smtClean="0"/>
              <a:t>Team</a:t>
            </a:r>
          </a:p>
          <a:p>
            <a:pPr lvl="1"/>
            <a:r>
              <a:rPr lang="en-US" dirty="0" smtClean="0"/>
              <a:t>Instrument </a:t>
            </a:r>
            <a:r>
              <a:rPr lang="en-US" dirty="0" smtClean="0"/>
              <a:t>Team (Phase C/D Only)</a:t>
            </a:r>
          </a:p>
          <a:p>
            <a:pPr lvl="1"/>
            <a:r>
              <a:rPr lang="en-US" dirty="0" smtClean="0"/>
              <a:t>PDS Archive</a:t>
            </a:r>
            <a:endParaRPr lang="en-US" dirty="0" smtClean="0"/>
          </a:p>
        </p:txBody>
      </p:sp>
    </p:spTree>
    <p:extLst>
      <p:ext uri="{BB962C8B-B14F-4D97-AF65-F5344CB8AC3E}">
        <p14:creationId xmlns:p14="http://schemas.microsoft.com/office/powerpoint/2010/main" val="267454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OSIRIS-</a:t>
            </a:r>
            <a:r>
              <a:rPr lang="en-US" dirty="0" err="1" smtClean="0"/>
              <a:t>REx</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The third planetary science mission selected for development in NASA’s New Frontiers Program</a:t>
            </a:r>
          </a:p>
          <a:p>
            <a:r>
              <a:rPr lang="en-US" dirty="0" smtClean="0"/>
              <a:t>Launch in September 2016 – encounter </a:t>
            </a:r>
            <a:r>
              <a:rPr lang="en-US" dirty="0" err="1" smtClean="0"/>
              <a:t>Bennu</a:t>
            </a:r>
            <a:r>
              <a:rPr lang="en-US" dirty="0" smtClean="0"/>
              <a:t> in October 2018.</a:t>
            </a:r>
          </a:p>
          <a:p>
            <a:r>
              <a:rPr lang="en-US" dirty="0" smtClean="0"/>
              <a:t>Study </a:t>
            </a:r>
            <a:r>
              <a:rPr lang="en-US" dirty="0" err="1" smtClean="0"/>
              <a:t>Bennu</a:t>
            </a:r>
            <a:r>
              <a:rPr lang="en-US" dirty="0" smtClean="0"/>
              <a:t> for up to 505 days, mapping the surface from an orbit of a few kilometers.</a:t>
            </a:r>
          </a:p>
          <a:p>
            <a:r>
              <a:rPr lang="en-US" dirty="0" smtClean="0"/>
              <a:t>Obtain at least 60 g of pristine regolith.</a:t>
            </a:r>
          </a:p>
          <a:p>
            <a:r>
              <a:rPr lang="en-US" dirty="0" smtClean="0"/>
              <a:t>Return to earth in September 2023. Capsul</a:t>
            </a:r>
            <a:r>
              <a:rPr lang="en-US" dirty="0" smtClean="0"/>
              <a:t>e landing in Utah Test Range.</a:t>
            </a:r>
          </a:p>
          <a:p>
            <a:r>
              <a:rPr lang="en-US" dirty="0" smtClean="0"/>
              <a:t>Deliver samples to Johnson Space Center </a:t>
            </a:r>
            <a:r>
              <a:rPr lang="en-US" dirty="0" err="1" smtClean="0"/>
              <a:t>curation</a:t>
            </a:r>
            <a:r>
              <a:rPr lang="en-US" dirty="0" smtClean="0"/>
              <a:t> facility for world-wide distribution.</a:t>
            </a:r>
          </a:p>
        </p:txBody>
      </p:sp>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1</a:t>
            </a:fld>
            <a:endParaRPr lang="en-US" dirty="0"/>
          </a:p>
        </p:txBody>
      </p:sp>
    </p:spTree>
    <p:extLst>
      <p:ext uri="{BB962C8B-B14F-4D97-AF65-F5344CB8AC3E}">
        <p14:creationId xmlns:p14="http://schemas.microsoft.com/office/powerpoint/2010/main" val="52692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OSIRIS-</a:t>
            </a:r>
            <a:r>
              <a:rPr lang="en-US" dirty="0" err="1" smtClean="0"/>
              <a:t>REx</a:t>
            </a:r>
            <a:r>
              <a:rPr lang="en-US" dirty="0" smtClean="0"/>
              <a:t> and the SPOC</a:t>
            </a:r>
            <a:endParaRPr lang="en-US" dirty="0"/>
          </a:p>
        </p:txBody>
      </p:sp>
      <p:sp>
        <p:nvSpPr>
          <p:cNvPr id="3" name="Content Placeholder 2"/>
          <p:cNvSpPr>
            <a:spLocks noGrp="1"/>
          </p:cNvSpPr>
          <p:nvPr>
            <p:ph idx="1"/>
          </p:nvPr>
        </p:nvSpPr>
        <p:spPr>
          <a:xfrm>
            <a:off x="457200" y="1219200"/>
            <a:ext cx="3352800" cy="5029200"/>
          </a:xfrm>
        </p:spPr>
        <p:txBody>
          <a:bodyPr>
            <a:noAutofit/>
          </a:bodyPr>
          <a:lstStyle/>
          <a:p>
            <a:pPr marL="0" indent="0">
              <a:buNone/>
            </a:pPr>
            <a:r>
              <a:rPr lang="en-US" sz="3600" b="1" dirty="0" smtClean="0"/>
              <a:t>O</a:t>
            </a:r>
            <a:r>
              <a:rPr lang="en-US" sz="3600" dirty="0" smtClean="0"/>
              <a:t>rigins</a:t>
            </a:r>
          </a:p>
          <a:p>
            <a:pPr marL="0" indent="0">
              <a:buNone/>
            </a:pPr>
            <a:r>
              <a:rPr lang="en-US" sz="3600" b="1" dirty="0" smtClean="0"/>
              <a:t>S</a:t>
            </a:r>
            <a:r>
              <a:rPr lang="en-US" sz="3600" dirty="0" smtClean="0"/>
              <a:t>pectral </a:t>
            </a:r>
            <a:br>
              <a:rPr lang="en-US" sz="3600" dirty="0" smtClean="0"/>
            </a:br>
            <a:r>
              <a:rPr lang="en-US" sz="3600" dirty="0" smtClean="0"/>
              <a:t> </a:t>
            </a:r>
            <a:r>
              <a:rPr lang="en-US" sz="3600" b="1" dirty="0" smtClean="0"/>
              <a:t>I</a:t>
            </a:r>
            <a:r>
              <a:rPr lang="en-US" sz="3600" dirty="0" smtClean="0"/>
              <a:t>nterpretation</a:t>
            </a:r>
          </a:p>
          <a:p>
            <a:pPr marL="0" indent="0">
              <a:buNone/>
            </a:pPr>
            <a:r>
              <a:rPr lang="en-US" sz="3600" b="1" dirty="0" smtClean="0"/>
              <a:t>R</a:t>
            </a:r>
            <a:r>
              <a:rPr lang="en-US" sz="3600" dirty="0" smtClean="0"/>
              <a:t>esource</a:t>
            </a:r>
          </a:p>
          <a:p>
            <a:pPr marL="0" indent="0">
              <a:buNone/>
            </a:pPr>
            <a:r>
              <a:rPr lang="en-US" sz="3600" dirty="0" smtClean="0"/>
              <a:t> </a:t>
            </a:r>
            <a:r>
              <a:rPr lang="en-US" sz="3600" b="1" dirty="0" smtClean="0"/>
              <a:t>I</a:t>
            </a:r>
            <a:r>
              <a:rPr lang="en-US" sz="3600" dirty="0" smtClean="0"/>
              <a:t>dentification</a:t>
            </a:r>
          </a:p>
          <a:p>
            <a:pPr marL="0" indent="0">
              <a:buNone/>
            </a:pPr>
            <a:r>
              <a:rPr lang="en-US" sz="3600" b="1" dirty="0" smtClean="0"/>
              <a:t>S</a:t>
            </a:r>
            <a:r>
              <a:rPr lang="en-US" sz="3600" dirty="0" smtClean="0"/>
              <a:t>ecurity</a:t>
            </a:r>
          </a:p>
          <a:p>
            <a:pPr marL="0" indent="0">
              <a:buNone/>
            </a:pPr>
            <a:r>
              <a:rPr lang="en-US" sz="3600" b="1" dirty="0" smtClean="0"/>
              <a:t>R</a:t>
            </a:r>
            <a:r>
              <a:rPr lang="en-US" sz="3600" dirty="0" smtClean="0"/>
              <a:t>egolith </a:t>
            </a:r>
          </a:p>
          <a:p>
            <a:pPr marL="0" indent="0">
              <a:buNone/>
            </a:pPr>
            <a:r>
              <a:rPr lang="en-US" sz="3600" b="1" dirty="0" smtClean="0"/>
              <a:t>Ex</a:t>
            </a:r>
            <a:r>
              <a:rPr lang="en-US" sz="3600" dirty="0" smtClean="0"/>
              <a:t>plorer</a:t>
            </a:r>
          </a:p>
        </p:txBody>
      </p:sp>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Slide Number Placeholder 3"/>
          <p:cNvSpPr>
            <a:spLocks noGrp="1"/>
          </p:cNvSpPr>
          <p:nvPr>
            <p:ph type="sldNum" sz="quarter" idx="12"/>
          </p:nvPr>
        </p:nvSpPr>
        <p:spPr/>
        <p:txBody>
          <a:bodyPr/>
          <a:lstStyle/>
          <a:p>
            <a:pPr>
              <a:defRPr/>
            </a:pPr>
            <a:r>
              <a:rPr lang="en-US" dirty="0" smtClean="0"/>
              <a:t>2</a:t>
            </a:r>
            <a:endParaRPr lang="en-US" dirty="0"/>
          </a:p>
        </p:txBody>
      </p:sp>
      <p:sp>
        <p:nvSpPr>
          <p:cNvPr id="7" name="Content Placeholder 2"/>
          <p:cNvSpPr txBox="1">
            <a:spLocks/>
          </p:cNvSpPr>
          <p:nvPr/>
        </p:nvSpPr>
        <p:spPr>
          <a:xfrm>
            <a:off x="4724400" y="1143000"/>
            <a:ext cx="3352800" cy="5029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pPr>
            <a:r>
              <a:rPr lang="en-US" sz="3600" b="1" dirty="0" smtClean="0"/>
              <a:t>S</a:t>
            </a:r>
            <a:r>
              <a:rPr lang="en-US" sz="3600" dirty="0" smtClean="0"/>
              <a:t>cience</a:t>
            </a:r>
          </a:p>
          <a:p>
            <a:pPr marL="0" indent="0" fontAlgn="auto">
              <a:spcAft>
                <a:spcPts val="0"/>
              </a:spcAft>
              <a:buFont typeface="Arial" pitchFamily="34" charset="0"/>
              <a:buNone/>
            </a:pPr>
            <a:r>
              <a:rPr lang="en-US" sz="3600" b="1" dirty="0" smtClean="0"/>
              <a:t>P</a:t>
            </a:r>
            <a:r>
              <a:rPr lang="en-US" sz="3600" dirty="0" smtClean="0"/>
              <a:t>rocessing</a:t>
            </a:r>
          </a:p>
          <a:p>
            <a:pPr marL="0" indent="0" fontAlgn="auto">
              <a:spcAft>
                <a:spcPts val="0"/>
              </a:spcAft>
              <a:buFont typeface="Arial" pitchFamily="34" charset="0"/>
              <a:buNone/>
            </a:pPr>
            <a:r>
              <a:rPr lang="en-US" sz="3600" b="1" dirty="0" smtClean="0"/>
              <a:t>O</a:t>
            </a:r>
            <a:r>
              <a:rPr lang="en-US" sz="3600" dirty="0" smtClean="0"/>
              <a:t>perations </a:t>
            </a:r>
          </a:p>
          <a:p>
            <a:pPr marL="0" indent="0" fontAlgn="auto">
              <a:spcAft>
                <a:spcPts val="0"/>
              </a:spcAft>
              <a:buFont typeface="Arial" pitchFamily="34" charset="0"/>
              <a:buNone/>
            </a:pPr>
            <a:r>
              <a:rPr lang="en-US" sz="3600" b="1" dirty="0" smtClean="0"/>
              <a:t>C</a:t>
            </a:r>
            <a:r>
              <a:rPr lang="en-US" sz="3600" dirty="0" smtClean="0"/>
              <a:t>enter</a:t>
            </a:r>
            <a:endParaRPr lang="en-US" sz="3600" dirty="0" smtClean="0"/>
          </a:p>
        </p:txBody>
      </p:sp>
      <p:sp>
        <p:nvSpPr>
          <p:cNvPr id="9" name="Content Placeholder 2"/>
          <p:cNvSpPr txBox="1">
            <a:spLocks/>
          </p:cNvSpPr>
          <p:nvPr/>
        </p:nvSpPr>
        <p:spPr>
          <a:xfrm>
            <a:off x="3657600" y="4114800"/>
            <a:ext cx="2438400" cy="22860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fontAlgn="auto">
              <a:spcAft>
                <a:spcPts val="0"/>
              </a:spcAft>
              <a:buFont typeface="Arial" pitchFamily="34" charset="0"/>
              <a:buNone/>
            </a:pPr>
            <a:endParaRPr lang="en-US" sz="1600" dirty="0" smtClean="0"/>
          </a:p>
        </p:txBody>
      </p:sp>
    </p:spTree>
    <p:extLst>
      <p:ext uri="{BB962C8B-B14F-4D97-AF65-F5344CB8AC3E}">
        <p14:creationId xmlns:p14="http://schemas.microsoft.com/office/powerpoint/2010/main" val="3624105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Autofit/>
          </a:bodyPr>
          <a:lstStyle/>
          <a:p>
            <a:pPr marL="0" indent="0">
              <a:buNone/>
            </a:pPr>
            <a:r>
              <a:rPr lang="en-US" dirty="0" smtClean="0"/>
              <a:t>Identify and implement the most effective method to manage the Science Processing and Operations Center system architecture and its interactions with other elements of the Ground System. </a:t>
            </a:r>
          </a:p>
          <a:p>
            <a:pPr marL="0" indent="0">
              <a:buNone/>
            </a:pPr>
            <a:endParaRPr lang="en-US" dirty="0" smtClean="0"/>
          </a:p>
          <a:p>
            <a:pPr marL="0" indent="0">
              <a:buNone/>
            </a:pPr>
            <a:r>
              <a:rPr lang="en-US" dirty="0" smtClean="0"/>
              <a:t>Tasks:</a:t>
            </a:r>
            <a:endParaRPr lang="en-US" dirty="0"/>
          </a:p>
          <a:p>
            <a:r>
              <a:rPr lang="en-US" dirty="0" smtClean="0"/>
              <a:t>Capture all system requirements</a:t>
            </a:r>
          </a:p>
          <a:p>
            <a:r>
              <a:rPr lang="en-US" dirty="0" smtClean="0"/>
              <a:t>Generate documentation </a:t>
            </a:r>
          </a:p>
          <a:p>
            <a:r>
              <a:rPr lang="en-US" dirty="0" smtClean="0"/>
              <a:t>Encapsulate all levels of the system architecture</a:t>
            </a:r>
          </a:p>
          <a:p>
            <a:r>
              <a:rPr lang="en-US" dirty="0" smtClean="0"/>
              <a:t>Be able to integrate seamlessly with other ground elements.</a:t>
            </a:r>
            <a:endParaRPr lang="en-US" dirty="0"/>
          </a:p>
          <a:p>
            <a:endParaRPr lang="en-US" dirty="0" smtClean="0"/>
          </a:p>
        </p:txBody>
      </p:sp>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3</a:t>
            </a:fld>
            <a:endParaRPr lang="en-US" dirty="0"/>
          </a:p>
        </p:txBody>
      </p:sp>
    </p:spTree>
    <p:extLst>
      <p:ext uri="{BB962C8B-B14F-4D97-AF65-F5344CB8AC3E}">
        <p14:creationId xmlns:p14="http://schemas.microsoft.com/office/powerpoint/2010/main" val="187172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85332" y="1421143"/>
            <a:ext cx="7272868" cy="4288730"/>
            <a:chOff x="618466" y="-20971"/>
            <a:chExt cx="8080694" cy="2739032"/>
          </a:xfrm>
        </p:grpSpPr>
        <p:sp>
          <p:nvSpPr>
            <p:cNvPr id="18" name="Rounded Rectangle 17"/>
            <p:cNvSpPr/>
            <p:nvPr/>
          </p:nvSpPr>
          <p:spPr>
            <a:xfrm>
              <a:off x="618466" y="-20971"/>
              <a:ext cx="8080694" cy="2739032"/>
            </a:xfrm>
            <a:prstGeom prst="round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endParaRPr lang="en-US" sz="1100" b="1" u="sng" dirty="0">
                <a:solidFill>
                  <a:srgbClr val="0000FF"/>
                </a:solidFill>
              </a:endParaRPr>
            </a:p>
          </p:txBody>
        </p:sp>
        <p:sp>
          <p:nvSpPr>
            <p:cNvPr id="19" name="TextBox 18"/>
            <p:cNvSpPr txBox="1"/>
            <p:nvPr/>
          </p:nvSpPr>
          <p:spPr>
            <a:xfrm>
              <a:off x="1459057" y="52171"/>
              <a:ext cx="6399511" cy="234685"/>
            </a:xfrm>
            <a:prstGeom prst="rect">
              <a:avLst/>
            </a:prstGeom>
            <a:noFill/>
          </p:spPr>
          <p:txBody>
            <a:bodyPr wrap="square" rtlCol="0">
              <a:spAutoFit/>
            </a:bodyPr>
            <a:lstStyle/>
            <a:p>
              <a:pPr algn="ctr" defTabSz="457200"/>
              <a:r>
                <a:rPr lang="en-US" sz="2000" b="1" dirty="0" smtClean="0">
                  <a:solidFill>
                    <a:srgbClr val="0000FF"/>
                  </a:solidFill>
                </a:rPr>
                <a:t>Ground System</a:t>
              </a:r>
              <a:endParaRPr lang="en-US" sz="2000" b="1" dirty="0">
                <a:solidFill>
                  <a:srgbClr val="0000FF"/>
                </a:solidFill>
              </a:endParaRPr>
            </a:p>
          </p:txBody>
        </p:sp>
      </p:grpSp>
      <p:sp>
        <p:nvSpPr>
          <p:cNvPr id="2" name="Title 1"/>
          <p:cNvSpPr>
            <a:spLocks noGrp="1"/>
          </p:cNvSpPr>
          <p:nvPr>
            <p:ph type="title"/>
          </p:nvPr>
        </p:nvSpPr>
        <p:spPr/>
        <p:txBody>
          <a:bodyPr/>
          <a:lstStyle/>
          <a:p>
            <a:r>
              <a:rPr lang="en-US" dirty="0" smtClean="0"/>
              <a:t>OSIRIS-</a:t>
            </a:r>
            <a:r>
              <a:rPr lang="en-US" dirty="0" err="1" smtClean="0"/>
              <a:t>REx</a:t>
            </a:r>
            <a:r>
              <a:rPr lang="en-US" dirty="0" smtClean="0"/>
              <a:t> Ground System</a:t>
            </a:r>
            <a:endParaRPr lang="en-US" dirty="0"/>
          </a:p>
        </p:txBody>
      </p:sp>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4</a:t>
            </a:fld>
            <a:endParaRPr lang="en-US" dirty="0"/>
          </a:p>
        </p:txBody>
      </p:sp>
      <p:grpSp>
        <p:nvGrpSpPr>
          <p:cNvPr id="7" name="Group 6"/>
          <p:cNvGrpSpPr/>
          <p:nvPr/>
        </p:nvGrpSpPr>
        <p:grpSpPr>
          <a:xfrm>
            <a:off x="3086100" y="4297603"/>
            <a:ext cx="2819400" cy="1066800"/>
            <a:chOff x="3156997" y="1752601"/>
            <a:chExt cx="2828415" cy="625732"/>
          </a:xfrm>
        </p:grpSpPr>
        <p:sp>
          <p:nvSpPr>
            <p:cNvPr id="8" name="Rounded Rectangle 7"/>
            <p:cNvSpPr/>
            <p:nvPr/>
          </p:nvSpPr>
          <p:spPr>
            <a:xfrm>
              <a:off x="3156997" y="1752601"/>
              <a:ext cx="2828415" cy="625732"/>
            </a:xfrm>
            <a:prstGeom prst="roundRect">
              <a:avLst/>
            </a:prstGeom>
            <a:solidFill>
              <a:srgbClr val="FFCC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endParaRPr lang="en-US" sz="1100" b="1" u="sng" dirty="0">
                <a:solidFill>
                  <a:srgbClr val="0000FF"/>
                </a:solidFill>
              </a:endParaRPr>
            </a:p>
          </p:txBody>
        </p:sp>
        <p:sp>
          <p:nvSpPr>
            <p:cNvPr id="10" name="TextBox 9"/>
            <p:cNvSpPr txBox="1"/>
            <p:nvPr/>
          </p:nvSpPr>
          <p:spPr>
            <a:xfrm>
              <a:off x="3401361" y="1821756"/>
              <a:ext cx="2339686" cy="487422"/>
            </a:xfrm>
            <a:prstGeom prst="rect">
              <a:avLst/>
            </a:prstGeom>
            <a:noFill/>
          </p:spPr>
          <p:txBody>
            <a:bodyPr wrap="square" rtlCol="0">
              <a:spAutoFit/>
            </a:bodyPr>
            <a:lstStyle/>
            <a:p>
              <a:pPr algn="ctr" defTabSz="457200"/>
              <a:r>
                <a:rPr lang="en-US" sz="1600" b="1" dirty="0" smtClean="0">
                  <a:solidFill>
                    <a:srgbClr val="0000FF"/>
                  </a:solidFill>
                </a:rPr>
                <a:t>Science Processing Operations Center</a:t>
              </a:r>
            </a:p>
            <a:p>
              <a:pPr algn="ctr" defTabSz="457200"/>
              <a:r>
                <a:rPr lang="en-US" sz="1600" b="1" dirty="0" smtClean="0">
                  <a:solidFill>
                    <a:srgbClr val="0000FF"/>
                  </a:solidFill>
                </a:rPr>
                <a:t>(SPOC)</a:t>
              </a:r>
              <a:endParaRPr lang="en-US" sz="1600" b="1" dirty="0">
                <a:solidFill>
                  <a:srgbClr val="0000FF"/>
                </a:solidFill>
              </a:endParaRPr>
            </a:p>
          </p:txBody>
        </p:sp>
      </p:grpSp>
      <p:grpSp>
        <p:nvGrpSpPr>
          <p:cNvPr id="11" name="Group 10"/>
          <p:cNvGrpSpPr/>
          <p:nvPr/>
        </p:nvGrpSpPr>
        <p:grpSpPr>
          <a:xfrm>
            <a:off x="5334000" y="2347929"/>
            <a:ext cx="2835658" cy="669668"/>
            <a:chOff x="3156997" y="1905603"/>
            <a:chExt cx="2828415" cy="329058"/>
          </a:xfrm>
          <a:solidFill>
            <a:srgbClr val="99FF33"/>
          </a:solidFill>
        </p:grpSpPr>
        <p:sp>
          <p:nvSpPr>
            <p:cNvPr id="12" name="Rounded Rectangle 11"/>
            <p:cNvSpPr/>
            <p:nvPr/>
          </p:nvSpPr>
          <p:spPr>
            <a:xfrm>
              <a:off x="3156997" y="1905603"/>
              <a:ext cx="2828415" cy="329058"/>
            </a:xfrm>
            <a:prstGeom prst="roundRect">
              <a:avLst/>
            </a:prstGeom>
            <a:grp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endParaRPr lang="en-US" sz="1100" b="1" u="sng" dirty="0">
                <a:solidFill>
                  <a:srgbClr val="0000FF"/>
                </a:solidFill>
              </a:endParaRPr>
            </a:p>
          </p:txBody>
        </p:sp>
        <p:sp>
          <p:nvSpPr>
            <p:cNvPr id="13" name="TextBox 12"/>
            <p:cNvSpPr txBox="1"/>
            <p:nvPr/>
          </p:nvSpPr>
          <p:spPr>
            <a:xfrm>
              <a:off x="3355119" y="1933234"/>
              <a:ext cx="2432172" cy="287344"/>
            </a:xfrm>
            <a:prstGeom prst="rect">
              <a:avLst/>
            </a:prstGeom>
            <a:grpFill/>
          </p:spPr>
          <p:txBody>
            <a:bodyPr wrap="square" rtlCol="0">
              <a:spAutoFit/>
            </a:bodyPr>
            <a:lstStyle/>
            <a:p>
              <a:pPr defTabSz="457200"/>
              <a:r>
                <a:rPr lang="en-US" sz="1600" b="1" dirty="0" smtClean="0">
                  <a:solidFill>
                    <a:srgbClr val="0000FF"/>
                  </a:solidFill>
                </a:rPr>
                <a:t>Mission Support Area</a:t>
              </a:r>
            </a:p>
            <a:p>
              <a:pPr algn="ctr" defTabSz="457200"/>
              <a:r>
                <a:rPr lang="en-US" sz="1600" b="1" dirty="0" smtClean="0">
                  <a:solidFill>
                    <a:srgbClr val="0000FF"/>
                  </a:solidFill>
                </a:rPr>
                <a:t>(MSA)</a:t>
              </a:r>
              <a:endParaRPr lang="en-US" sz="1600" b="1" dirty="0">
                <a:solidFill>
                  <a:srgbClr val="0000FF"/>
                </a:solidFill>
              </a:endParaRPr>
            </a:p>
          </p:txBody>
        </p:sp>
      </p:grpSp>
      <p:grpSp>
        <p:nvGrpSpPr>
          <p:cNvPr id="14" name="Group 13"/>
          <p:cNvGrpSpPr/>
          <p:nvPr/>
        </p:nvGrpSpPr>
        <p:grpSpPr>
          <a:xfrm>
            <a:off x="1447800" y="2347929"/>
            <a:ext cx="2057400" cy="669668"/>
            <a:chOff x="3156997" y="1905603"/>
            <a:chExt cx="2828415" cy="329058"/>
          </a:xfrm>
        </p:grpSpPr>
        <p:sp>
          <p:nvSpPr>
            <p:cNvPr id="15" name="Rounded Rectangle 14"/>
            <p:cNvSpPr/>
            <p:nvPr/>
          </p:nvSpPr>
          <p:spPr>
            <a:xfrm>
              <a:off x="3156997" y="1905603"/>
              <a:ext cx="2828415" cy="329058"/>
            </a:xfrm>
            <a:prstGeom prst="roundRect">
              <a:avLst/>
            </a:prstGeom>
            <a:solidFill>
              <a:srgbClr val="09D8FF"/>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endParaRPr lang="en-US" sz="1100" b="1" u="sng" dirty="0">
                <a:solidFill>
                  <a:srgbClr val="0000FF"/>
                </a:solidFill>
              </a:endParaRPr>
            </a:p>
          </p:txBody>
        </p:sp>
        <p:sp>
          <p:nvSpPr>
            <p:cNvPr id="16" name="TextBox 15"/>
            <p:cNvSpPr txBox="1"/>
            <p:nvPr/>
          </p:nvSpPr>
          <p:spPr>
            <a:xfrm>
              <a:off x="3355119" y="1932366"/>
              <a:ext cx="2432172" cy="287344"/>
            </a:xfrm>
            <a:prstGeom prst="rect">
              <a:avLst/>
            </a:prstGeom>
            <a:noFill/>
          </p:spPr>
          <p:txBody>
            <a:bodyPr wrap="square" rtlCol="0">
              <a:spAutoFit/>
            </a:bodyPr>
            <a:lstStyle/>
            <a:p>
              <a:pPr algn="ctr" defTabSz="457200"/>
              <a:r>
                <a:rPr lang="en-US" sz="1600" b="1" dirty="0" smtClean="0">
                  <a:solidFill>
                    <a:srgbClr val="0000FF"/>
                  </a:solidFill>
                </a:rPr>
                <a:t>Fligh</a:t>
              </a:r>
              <a:r>
                <a:rPr lang="en-US" sz="1600" b="1" dirty="0" smtClean="0">
                  <a:solidFill>
                    <a:srgbClr val="0000FF"/>
                  </a:solidFill>
                </a:rPr>
                <a:t>t Dynamics</a:t>
              </a:r>
              <a:endParaRPr lang="en-US" sz="1600" b="1" dirty="0" smtClean="0">
                <a:solidFill>
                  <a:srgbClr val="0000FF"/>
                </a:solidFill>
              </a:endParaRPr>
            </a:p>
            <a:p>
              <a:pPr algn="ctr" defTabSz="457200"/>
              <a:r>
                <a:rPr lang="en-US" sz="1600" b="1" dirty="0" smtClean="0">
                  <a:solidFill>
                    <a:srgbClr val="0000FF"/>
                  </a:solidFill>
                </a:rPr>
                <a:t>(FDS)</a:t>
              </a:r>
              <a:endParaRPr lang="en-US" sz="1600" b="1" dirty="0">
                <a:solidFill>
                  <a:srgbClr val="0000FF"/>
                </a:solidFill>
              </a:endParaRPr>
            </a:p>
          </p:txBody>
        </p:sp>
      </p:grpSp>
      <p:cxnSp>
        <p:nvCxnSpPr>
          <p:cNvPr id="20" name="Straight Arrow Connector 19"/>
          <p:cNvCxnSpPr/>
          <p:nvPr/>
        </p:nvCxnSpPr>
        <p:spPr>
          <a:xfrm>
            <a:off x="2362200" y="3200400"/>
            <a:ext cx="723900" cy="990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49315" y="2667001"/>
            <a:ext cx="1540571" cy="15762"/>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6096000" y="3096981"/>
            <a:ext cx="626719" cy="109401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16929" y="3558570"/>
            <a:ext cx="1769171" cy="523220"/>
          </a:xfrm>
          <a:prstGeom prst="rect">
            <a:avLst/>
          </a:prstGeom>
          <a:noFill/>
        </p:spPr>
        <p:txBody>
          <a:bodyPr wrap="square" rtlCol="0">
            <a:spAutoFit/>
          </a:bodyPr>
          <a:lstStyle/>
          <a:p>
            <a:pPr algn="ctr" defTabSz="457200"/>
            <a:r>
              <a:rPr lang="en-US" sz="1400" b="1" dirty="0" smtClean="0">
                <a:solidFill>
                  <a:schemeClr val="tx2">
                    <a:lumMod val="50000"/>
                  </a:schemeClr>
                </a:solidFill>
              </a:rPr>
              <a:t>SPOC-FDS Interface</a:t>
            </a:r>
            <a:endParaRPr lang="en-US" sz="1400" b="1" dirty="0">
              <a:solidFill>
                <a:schemeClr val="tx2">
                  <a:lumMod val="50000"/>
                </a:schemeClr>
              </a:solidFill>
            </a:endParaRPr>
          </a:p>
        </p:txBody>
      </p:sp>
      <p:sp>
        <p:nvSpPr>
          <p:cNvPr id="31" name="TextBox 30"/>
          <p:cNvSpPr txBox="1"/>
          <p:nvPr/>
        </p:nvSpPr>
        <p:spPr>
          <a:xfrm>
            <a:off x="3559715" y="2140784"/>
            <a:ext cx="1769171" cy="523220"/>
          </a:xfrm>
          <a:prstGeom prst="rect">
            <a:avLst/>
          </a:prstGeom>
          <a:noFill/>
        </p:spPr>
        <p:txBody>
          <a:bodyPr wrap="square" rtlCol="0">
            <a:spAutoFit/>
          </a:bodyPr>
          <a:lstStyle/>
          <a:p>
            <a:pPr algn="ctr" defTabSz="457200"/>
            <a:r>
              <a:rPr lang="en-US" sz="1400" b="1" dirty="0" smtClean="0">
                <a:solidFill>
                  <a:schemeClr val="tx2">
                    <a:lumMod val="50000"/>
                  </a:schemeClr>
                </a:solidFill>
              </a:rPr>
              <a:t>FDS-MSA</a:t>
            </a:r>
            <a:r>
              <a:rPr lang="en-US" sz="1400" b="1" dirty="0" smtClean="0">
                <a:solidFill>
                  <a:schemeClr val="tx2">
                    <a:lumMod val="50000"/>
                  </a:schemeClr>
                </a:solidFill>
              </a:rPr>
              <a:t> Interface</a:t>
            </a:r>
            <a:endParaRPr lang="en-US" sz="1400" b="1" dirty="0">
              <a:solidFill>
                <a:schemeClr val="tx2">
                  <a:lumMod val="50000"/>
                </a:schemeClr>
              </a:solidFill>
            </a:endParaRPr>
          </a:p>
        </p:txBody>
      </p:sp>
      <p:sp>
        <p:nvSpPr>
          <p:cNvPr id="32" name="TextBox 31"/>
          <p:cNvSpPr txBox="1"/>
          <p:nvPr/>
        </p:nvSpPr>
        <p:spPr>
          <a:xfrm>
            <a:off x="6096000" y="3565508"/>
            <a:ext cx="1769171" cy="523220"/>
          </a:xfrm>
          <a:prstGeom prst="rect">
            <a:avLst/>
          </a:prstGeom>
          <a:noFill/>
        </p:spPr>
        <p:txBody>
          <a:bodyPr wrap="square" rtlCol="0">
            <a:spAutoFit/>
          </a:bodyPr>
          <a:lstStyle/>
          <a:p>
            <a:pPr algn="ctr" defTabSz="457200"/>
            <a:r>
              <a:rPr lang="en-US" sz="1400" b="1" dirty="0" smtClean="0">
                <a:solidFill>
                  <a:schemeClr val="tx2">
                    <a:lumMod val="50000"/>
                  </a:schemeClr>
                </a:solidFill>
              </a:rPr>
              <a:t>SPOC-MSA Interface</a:t>
            </a:r>
            <a:endParaRPr lang="en-US" sz="1400" b="1" dirty="0">
              <a:solidFill>
                <a:schemeClr val="tx2">
                  <a:lumMod val="50000"/>
                </a:schemeClr>
              </a:solidFill>
            </a:endParaRPr>
          </a:p>
        </p:txBody>
      </p:sp>
    </p:spTree>
    <p:extLst>
      <p:ext uri="{BB962C8B-B14F-4D97-AF65-F5344CB8AC3E}">
        <p14:creationId xmlns:p14="http://schemas.microsoft.com/office/powerpoint/2010/main" val="3740614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Methods</a:t>
            </a:r>
            <a:endParaRPr lang="en-US" dirty="0"/>
          </a:p>
        </p:txBody>
      </p:sp>
      <p:sp>
        <p:nvSpPr>
          <p:cNvPr id="5" name="Content Placeholder 2"/>
          <p:cNvSpPr txBox="1">
            <a:spLocks/>
          </p:cNvSpPr>
          <p:nvPr/>
        </p:nvSpPr>
        <p:spPr>
          <a:xfrm>
            <a:off x="457200" y="1219200"/>
            <a:ext cx="8229600" cy="5029200"/>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dirty="0" smtClean="0"/>
              <a:t>Use model-based systems engineering software and  methodologies to create a multi-layered architecture of the SPOC. </a:t>
            </a:r>
          </a:p>
          <a:p>
            <a:pPr marL="0" indent="0" fontAlgn="auto">
              <a:spcAft>
                <a:spcPts val="0"/>
              </a:spcAft>
              <a:buFont typeface="Arial" pitchFamily="34" charset="0"/>
              <a:buNone/>
            </a:pPr>
            <a:endParaRPr lang="en-US" dirty="0" smtClean="0"/>
          </a:p>
          <a:p>
            <a:pPr fontAlgn="auto">
              <a:spcAft>
                <a:spcPts val="0"/>
              </a:spcAft>
            </a:pPr>
            <a:r>
              <a:rPr lang="en-US" dirty="0" smtClean="0"/>
              <a:t>Create a database that encapsulates this model and be configuration managed later in the mission. </a:t>
            </a:r>
          </a:p>
          <a:p>
            <a:pPr marL="0" indent="0" fontAlgn="auto">
              <a:spcAft>
                <a:spcPts val="0"/>
              </a:spcAft>
              <a:buFont typeface="Arial" pitchFamily="34" charset="0"/>
              <a:buNone/>
            </a:pPr>
            <a:endParaRPr lang="en-US" dirty="0" smtClean="0"/>
          </a:p>
          <a:p>
            <a:pPr fontAlgn="auto">
              <a:spcAft>
                <a:spcPts val="0"/>
              </a:spcAft>
            </a:pPr>
            <a:r>
              <a:rPr lang="en-US" dirty="0" smtClean="0"/>
              <a:t>Use model to generate documentation for the SPOC system to ensure that vital information is accessible to all team members.</a:t>
            </a:r>
            <a:endParaRPr lang="en-US" dirty="0"/>
          </a:p>
          <a:p>
            <a:pPr marL="0" indent="0" fontAlgn="auto">
              <a:spcAft>
                <a:spcPts val="0"/>
              </a:spcAft>
              <a:buNone/>
            </a:pPr>
            <a:endParaRPr lang="en-US" dirty="0" smtClean="0"/>
          </a:p>
        </p:txBody>
      </p:sp>
    </p:spTree>
    <p:extLst>
      <p:ext uri="{BB962C8B-B14F-4D97-AF65-F5344CB8AC3E}">
        <p14:creationId xmlns:p14="http://schemas.microsoft.com/office/powerpoint/2010/main" val="131985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3" name="Slide Number Placeholder 2"/>
          <p:cNvSpPr>
            <a:spLocks noGrp="1"/>
          </p:cNvSpPr>
          <p:nvPr>
            <p:ph type="sldNum" sz="quarter" idx="12"/>
          </p:nvPr>
        </p:nvSpPr>
        <p:spPr/>
        <p:txBody>
          <a:bodyPr/>
          <a:lstStyle/>
          <a:p>
            <a:pPr>
              <a:defRPr/>
            </a:pPr>
            <a:fld id="{206D4ED1-B374-4EF8-B0DC-842899D74E08}"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Methods</a:t>
            </a:r>
            <a:endParaRPr lang="en-US" dirty="0"/>
          </a:p>
        </p:txBody>
      </p:sp>
      <p:pic>
        <p:nvPicPr>
          <p:cNvPr id="5" name="Picture 4"/>
          <p:cNvPicPr>
            <a:picLocks noChangeAspect="1"/>
          </p:cNvPicPr>
          <p:nvPr/>
        </p:nvPicPr>
        <p:blipFill>
          <a:blip r:embed="rId2"/>
          <a:stretch>
            <a:fillRect/>
          </a:stretch>
        </p:blipFill>
        <p:spPr>
          <a:xfrm>
            <a:off x="1066800" y="1114425"/>
            <a:ext cx="7334250" cy="5286375"/>
          </a:xfrm>
          <a:prstGeom prst="rect">
            <a:avLst/>
          </a:prstGeom>
        </p:spPr>
      </p:pic>
    </p:spTree>
    <p:extLst>
      <p:ext uri="{BB962C8B-B14F-4D97-AF65-F5344CB8AC3E}">
        <p14:creationId xmlns:p14="http://schemas.microsoft.com/office/powerpoint/2010/main" val="1670196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SPOC Requirements </a:t>
            </a:r>
            <a:r>
              <a:rPr lang="en-US" dirty="0" err="1" smtClean="0"/>
              <a:t>Flowdown</a:t>
            </a:r>
            <a:endParaRPr lang="en-US" dirty="0"/>
          </a:p>
        </p:txBody>
      </p:sp>
      <p:sp>
        <p:nvSpPr>
          <p:cNvPr id="3" name="Footer Placeholder 2"/>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6" name="Rounded Rectangle 5"/>
          <p:cNvSpPr/>
          <p:nvPr/>
        </p:nvSpPr>
        <p:spPr>
          <a:xfrm>
            <a:off x="1851817" y="3021013"/>
            <a:ext cx="5119688" cy="661987"/>
          </a:xfrm>
          <a:prstGeom prst="roundRect">
            <a:avLst/>
          </a:prstGeom>
          <a:solidFill>
            <a:srgbClr val="FF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1800" b="1" dirty="0">
                <a:solidFill>
                  <a:srgbClr val="0000FF"/>
                </a:solidFill>
                <a:ea typeface="ＭＳ Ｐゴシック" pitchFamily="28" charset="-128"/>
              </a:rPr>
              <a:t>SPOC Element Requirements</a:t>
            </a:r>
          </a:p>
        </p:txBody>
      </p:sp>
      <p:cxnSp>
        <p:nvCxnSpPr>
          <p:cNvPr id="7" name="Straight Arrow Connector 6"/>
          <p:cNvCxnSpPr>
            <a:cxnSpLocks noChangeShapeType="1"/>
            <a:stCxn id="29" idx="2"/>
            <a:endCxn id="6" idx="0"/>
          </p:cNvCxnSpPr>
          <p:nvPr/>
        </p:nvCxnSpPr>
        <p:spPr bwMode="auto">
          <a:xfrm>
            <a:off x="4408041" y="2057400"/>
            <a:ext cx="3620" cy="963613"/>
          </a:xfrm>
          <a:prstGeom prst="straightConnector1">
            <a:avLst/>
          </a:prstGeom>
          <a:ln>
            <a:headEnd/>
            <a:tailEnd type="arrow" w="med" len="med"/>
          </a:ln>
        </p:spPr>
        <p:style>
          <a:lnRef idx="3">
            <a:schemeClr val="dk1"/>
          </a:lnRef>
          <a:fillRef idx="0">
            <a:schemeClr val="dk1"/>
          </a:fillRef>
          <a:effectRef idx="2">
            <a:schemeClr val="dk1"/>
          </a:effectRef>
          <a:fontRef idx="minor">
            <a:schemeClr val="tx1"/>
          </a:fontRef>
        </p:style>
      </p:cxnSp>
      <p:sp>
        <p:nvSpPr>
          <p:cNvPr id="8" name="Rectangle 7"/>
          <p:cNvSpPr>
            <a:spLocks noChangeArrowheads="1"/>
          </p:cNvSpPr>
          <p:nvPr/>
        </p:nvSpPr>
        <p:spPr bwMode="auto">
          <a:xfrm>
            <a:off x="7929562" y="2970212"/>
            <a:ext cx="833438" cy="763588"/>
          </a:xfrm>
          <a:prstGeom prst="rect">
            <a:avLst/>
          </a:prstGeom>
          <a:solidFill>
            <a:srgbClr val="FFFF00"/>
          </a:solidFill>
          <a:ln w="19050" algn="ctr">
            <a:solidFill>
              <a:srgbClr val="3366FF"/>
            </a:solidFill>
            <a:miter lim="800000"/>
            <a:headEnd/>
            <a:tailEnd/>
          </a:ln>
        </p:spPr>
        <p:txBody>
          <a:bodyPr anchor="ctr"/>
          <a:lstStyle/>
          <a:p>
            <a:pPr algn="ctr" defTabSz="457200"/>
            <a:r>
              <a:rPr lang="en-US" sz="1600" dirty="0">
                <a:solidFill>
                  <a:srgbClr val="000000"/>
                </a:solidFill>
              </a:rPr>
              <a:t>ICDs</a:t>
            </a:r>
          </a:p>
        </p:txBody>
      </p:sp>
      <p:cxnSp>
        <p:nvCxnSpPr>
          <p:cNvPr id="9" name="Elbow Connector 8"/>
          <p:cNvCxnSpPr>
            <a:cxnSpLocks noChangeShapeType="1"/>
            <a:stCxn id="6" idx="3"/>
            <a:endCxn id="8" idx="1"/>
          </p:cNvCxnSpPr>
          <p:nvPr/>
        </p:nvCxnSpPr>
        <p:spPr bwMode="auto">
          <a:xfrm flipV="1">
            <a:off x="6971505" y="3352006"/>
            <a:ext cx="958057" cy="1"/>
          </a:xfrm>
          <a:prstGeom prst="bentConnector3">
            <a:avLst>
              <a:gd name="adj1" fmla="val 50000"/>
            </a:avLst>
          </a:prstGeom>
          <a:noFill/>
          <a:ln w="25400" algn="ctr">
            <a:solidFill>
              <a:srgbClr val="000000"/>
            </a:solidFill>
            <a:miter lim="800000"/>
            <a:headEnd/>
            <a:tailEnd type="arrow" w="med" len="med"/>
          </a:ln>
          <a:effectLst>
            <a:outerShdw dist="20000" dir="5400000" rotWithShape="0">
              <a:srgbClr val="808080">
                <a:alpha val="37999"/>
              </a:srgbClr>
            </a:outerShdw>
          </a:effectLst>
        </p:spPr>
      </p:cxnSp>
      <p:sp>
        <p:nvSpPr>
          <p:cNvPr id="12" name="Rounded Rectangle 11"/>
          <p:cNvSpPr/>
          <p:nvPr/>
        </p:nvSpPr>
        <p:spPr>
          <a:xfrm>
            <a:off x="87243" y="5577621"/>
            <a:ext cx="857101"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Instrument Data Processing</a:t>
            </a:r>
          </a:p>
        </p:txBody>
      </p:sp>
      <p:sp>
        <p:nvSpPr>
          <p:cNvPr id="13" name="Rounded Rectangle 12"/>
          <p:cNvSpPr/>
          <p:nvPr/>
        </p:nvSpPr>
        <p:spPr>
          <a:xfrm>
            <a:off x="1039949" y="5577621"/>
            <a:ext cx="861484"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Data Repository</a:t>
            </a:r>
          </a:p>
        </p:txBody>
      </p:sp>
      <p:sp>
        <p:nvSpPr>
          <p:cNvPr id="14" name="Rounded Rectangle 13"/>
          <p:cNvSpPr/>
          <p:nvPr/>
        </p:nvSpPr>
        <p:spPr>
          <a:xfrm>
            <a:off x="3152047" y="5577621"/>
            <a:ext cx="828751"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Science Data Processing</a:t>
            </a:r>
          </a:p>
        </p:txBody>
      </p:sp>
      <p:sp>
        <p:nvSpPr>
          <p:cNvPr id="15" name="Rounded Rectangle 14"/>
          <p:cNvSpPr/>
          <p:nvPr/>
        </p:nvSpPr>
        <p:spPr>
          <a:xfrm>
            <a:off x="4095214" y="5577621"/>
            <a:ext cx="854176"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Science Data Analysis</a:t>
            </a:r>
          </a:p>
        </p:txBody>
      </p:sp>
      <p:sp>
        <p:nvSpPr>
          <p:cNvPr id="16" name="Rounded Rectangle 15"/>
          <p:cNvSpPr/>
          <p:nvPr/>
        </p:nvSpPr>
        <p:spPr>
          <a:xfrm>
            <a:off x="2017534" y="5577621"/>
            <a:ext cx="987352"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Instrument Planning and Operations</a:t>
            </a:r>
          </a:p>
        </p:txBody>
      </p:sp>
      <p:sp>
        <p:nvSpPr>
          <p:cNvPr id="22" name="Rounded Rectangle 21"/>
          <p:cNvSpPr/>
          <p:nvPr/>
        </p:nvSpPr>
        <p:spPr>
          <a:xfrm>
            <a:off x="8034917" y="5577621"/>
            <a:ext cx="1066650"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SPOC Infrastructures</a:t>
            </a:r>
          </a:p>
        </p:txBody>
      </p:sp>
      <p:grpSp>
        <p:nvGrpSpPr>
          <p:cNvPr id="28" name="Group 27"/>
          <p:cNvGrpSpPr/>
          <p:nvPr/>
        </p:nvGrpSpPr>
        <p:grpSpPr>
          <a:xfrm>
            <a:off x="2993833" y="1431668"/>
            <a:ext cx="2828415" cy="625732"/>
            <a:chOff x="3156997" y="1752601"/>
            <a:chExt cx="2828415" cy="625732"/>
          </a:xfrm>
        </p:grpSpPr>
        <p:sp>
          <p:nvSpPr>
            <p:cNvPr id="29" name="Rounded Rectangle 28"/>
            <p:cNvSpPr/>
            <p:nvPr/>
          </p:nvSpPr>
          <p:spPr>
            <a:xfrm>
              <a:off x="3156997" y="1752601"/>
              <a:ext cx="2828415" cy="625732"/>
            </a:xfrm>
            <a:prstGeom prst="roundRect">
              <a:avLst/>
            </a:prstGeom>
            <a:solidFill>
              <a:srgbClr val="00FF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defTabSz="457200" fontAlgn="base">
                <a:spcBef>
                  <a:spcPct val="0"/>
                </a:spcBef>
                <a:spcAft>
                  <a:spcPct val="0"/>
                </a:spcAft>
              </a:pPr>
              <a:endParaRPr lang="en-US" sz="1100" b="1" u="sng" dirty="0">
                <a:solidFill>
                  <a:srgbClr val="0000FF"/>
                </a:solidFill>
              </a:endParaRPr>
            </a:p>
          </p:txBody>
        </p:sp>
        <p:sp>
          <p:nvSpPr>
            <p:cNvPr id="31" name="TextBox 30"/>
            <p:cNvSpPr txBox="1"/>
            <p:nvPr/>
          </p:nvSpPr>
          <p:spPr>
            <a:xfrm>
              <a:off x="3363564" y="2039779"/>
              <a:ext cx="2376356" cy="338554"/>
            </a:xfrm>
            <a:prstGeom prst="rect">
              <a:avLst/>
            </a:prstGeom>
            <a:noFill/>
          </p:spPr>
          <p:txBody>
            <a:bodyPr wrap="none" rtlCol="0">
              <a:spAutoFit/>
            </a:bodyPr>
            <a:lstStyle/>
            <a:p>
              <a:pPr defTabSz="457200"/>
              <a:r>
                <a:rPr lang="en-US" sz="1600" b="1" dirty="0">
                  <a:solidFill>
                    <a:srgbClr val="0000FF"/>
                  </a:solidFill>
                </a:rPr>
                <a:t>SPOC Allocated MRDs</a:t>
              </a:r>
            </a:p>
          </p:txBody>
        </p:sp>
      </p:grpSp>
      <p:cxnSp>
        <p:nvCxnSpPr>
          <p:cNvPr id="34" name="Straight Connector 33"/>
          <p:cNvCxnSpPr/>
          <p:nvPr/>
        </p:nvCxnSpPr>
        <p:spPr>
          <a:xfrm>
            <a:off x="19204" y="3925232"/>
            <a:ext cx="9144000" cy="190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7298" y="3936900"/>
            <a:ext cx="4409683" cy="369332"/>
          </a:xfrm>
          <a:prstGeom prst="rect">
            <a:avLst/>
          </a:prstGeom>
          <a:noFill/>
        </p:spPr>
        <p:txBody>
          <a:bodyPr wrap="square" rtlCol="0">
            <a:spAutoFit/>
          </a:bodyPr>
          <a:lstStyle/>
          <a:p>
            <a:pPr defTabSz="457200"/>
            <a:r>
              <a:rPr lang="en-US" sz="1800" dirty="0">
                <a:solidFill>
                  <a:prstClr val="black"/>
                </a:solidFill>
              </a:rPr>
              <a:t>Element Level Requirement Allocations</a:t>
            </a:r>
          </a:p>
        </p:txBody>
      </p:sp>
      <p:cxnSp>
        <p:nvCxnSpPr>
          <p:cNvPr id="36" name="Straight Connector 35"/>
          <p:cNvCxnSpPr/>
          <p:nvPr/>
        </p:nvCxnSpPr>
        <p:spPr>
          <a:xfrm>
            <a:off x="16341" y="2495550"/>
            <a:ext cx="9144000" cy="190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Rounded Rectangle 37"/>
          <p:cNvSpPr/>
          <p:nvPr/>
        </p:nvSpPr>
        <p:spPr>
          <a:xfrm>
            <a:off x="5106538" y="5577621"/>
            <a:ext cx="828751"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DV</a:t>
            </a:r>
          </a:p>
        </p:txBody>
      </p:sp>
      <p:sp>
        <p:nvSpPr>
          <p:cNvPr id="39" name="Rounded Rectangle 38"/>
          <p:cNvSpPr/>
          <p:nvPr/>
        </p:nvSpPr>
        <p:spPr>
          <a:xfrm>
            <a:off x="6046812" y="5577621"/>
            <a:ext cx="828751"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ATLO</a:t>
            </a:r>
          </a:p>
        </p:txBody>
      </p:sp>
      <p:sp>
        <p:nvSpPr>
          <p:cNvPr id="40" name="Rounded Rectangle 39"/>
          <p:cNvSpPr/>
          <p:nvPr/>
        </p:nvSpPr>
        <p:spPr>
          <a:xfrm>
            <a:off x="7005565" y="5577621"/>
            <a:ext cx="942254" cy="670779"/>
          </a:xfrm>
          <a:prstGeom prst="roundRect">
            <a:avLst/>
          </a:prstGeom>
          <a:solidFill>
            <a:srgbClr val="FFC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800" b="1" dirty="0">
                <a:solidFill>
                  <a:srgbClr val="0000FF"/>
                </a:solidFill>
              </a:rPr>
              <a:t>SPOC Operations</a:t>
            </a:r>
          </a:p>
        </p:txBody>
      </p:sp>
      <p:cxnSp>
        <p:nvCxnSpPr>
          <p:cNvPr id="23" name="Elbow Connector 22"/>
          <p:cNvCxnSpPr>
            <a:stCxn id="6" idx="2"/>
            <a:endCxn id="12" idx="0"/>
          </p:cNvCxnSpPr>
          <p:nvPr/>
        </p:nvCxnSpPr>
        <p:spPr>
          <a:xfrm rot="5400000">
            <a:off x="1516418" y="2682377"/>
            <a:ext cx="1894621" cy="3895867"/>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6" idx="2"/>
            <a:endCxn id="13" idx="0"/>
          </p:cNvCxnSpPr>
          <p:nvPr/>
        </p:nvCxnSpPr>
        <p:spPr>
          <a:xfrm rot="5400000">
            <a:off x="1993866" y="3159825"/>
            <a:ext cx="1894621" cy="2940970"/>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6" idx="2"/>
            <a:endCxn id="14" idx="0"/>
          </p:cNvCxnSpPr>
          <p:nvPr/>
        </p:nvCxnSpPr>
        <p:spPr>
          <a:xfrm rot="5400000">
            <a:off x="3041732" y="4207691"/>
            <a:ext cx="1894621" cy="845238"/>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6" idx="2"/>
            <a:endCxn id="16" idx="0"/>
          </p:cNvCxnSpPr>
          <p:nvPr/>
        </p:nvCxnSpPr>
        <p:spPr>
          <a:xfrm rot="5400000">
            <a:off x="2514126" y="3680085"/>
            <a:ext cx="1894621" cy="1900451"/>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6" idx="2"/>
            <a:endCxn id="22" idx="0"/>
          </p:cNvCxnSpPr>
          <p:nvPr/>
        </p:nvCxnSpPr>
        <p:spPr>
          <a:xfrm rot="16200000" flipH="1">
            <a:off x="5542641" y="2552019"/>
            <a:ext cx="1894621" cy="4156581"/>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6" idx="2"/>
            <a:endCxn id="15" idx="0"/>
          </p:cNvCxnSpPr>
          <p:nvPr/>
        </p:nvCxnSpPr>
        <p:spPr>
          <a:xfrm rot="16200000" flipH="1">
            <a:off x="3519671" y="4574989"/>
            <a:ext cx="1894621" cy="110641"/>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6" idx="2"/>
            <a:endCxn id="39" idx="0"/>
          </p:cNvCxnSpPr>
          <p:nvPr/>
        </p:nvCxnSpPr>
        <p:spPr>
          <a:xfrm rot="16200000" flipH="1">
            <a:off x="4489114" y="3605546"/>
            <a:ext cx="1894621" cy="2049527"/>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Elbow Connector 44"/>
          <p:cNvCxnSpPr>
            <a:stCxn id="6" idx="2"/>
            <a:endCxn id="38" idx="0"/>
          </p:cNvCxnSpPr>
          <p:nvPr/>
        </p:nvCxnSpPr>
        <p:spPr>
          <a:xfrm rot="16200000" flipH="1">
            <a:off x="4018977" y="4075683"/>
            <a:ext cx="1894621" cy="1109253"/>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Elbow Connector 45"/>
          <p:cNvCxnSpPr>
            <a:stCxn id="6" idx="2"/>
            <a:endCxn id="40" idx="0"/>
          </p:cNvCxnSpPr>
          <p:nvPr/>
        </p:nvCxnSpPr>
        <p:spPr>
          <a:xfrm rot="16200000" flipH="1">
            <a:off x="4996866" y="3097794"/>
            <a:ext cx="1894621" cy="3065031"/>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206D4ED1-B374-4EF8-B0DC-842899D74E08}" type="slidenum">
              <a:rPr lang="en-US" smtClean="0"/>
              <a:pPr>
                <a:defRPr/>
              </a:pPr>
              <a:t>7</a:t>
            </a:fld>
            <a:endParaRPr lang="en-US" dirty="0"/>
          </a:p>
        </p:txBody>
      </p:sp>
    </p:spTree>
    <p:extLst>
      <p:ext uri="{BB962C8B-B14F-4D97-AF65-F5344CB8AC3E}">
        <p14:creationId xmlns:p14="http://schemas.microsoft.com/office/powerpoint/2010/main" val="2474955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Space Grant Symposium – April 12</a:t>
            </a:r>
            <a:r>
              <a:rPr lang="en-US" baseline="30000" dirty="0"/>
              <a:t>th</a:t>
            </a:r>
            <a:r>
              <a:rPr lang="en-US" dirty="0"/>
              <a:t> 2014</a:t>
            </a:r>
            <a:endParaRPr lang="en-US" dirty="0"/>
          </a:p>
        </p:txBody>
      </p:sp>
      <p:sp>
        <p:nvSpPr>
          <p:cNvPr id="4" name="Title 3"/>
          <p:cNvSpPr>
            <a:spLocks noGrp="1"/>
          </p:cNvSpPr>
          <p:nvPr>
            <p:ph type="title"/>
          </p:nvPr>
        </p:nvSpPr>
        <p:spPr/>
        <p:txBody>
          <a:bodyPr>
            <a:noAutofit/>
          </a:bodyPr>
          <a:lstStyle/>
          <a:p>
            <a:r>
              <a:rPr lang="en-US" sz="2400" dirty="0" smtClean="0"/>
              <a:t>SPOC Element </a:t>
            </a:r>
            <a:r>
              <a:rPr lang="en-US" sz="2400" dirty="0"/>
              <a:t>Requirements </a:t>
            </a:r>
            <a:r>
              <a:rPr lang="en-US" sz="2400" dirty="0" smtClean="0"/>
              <a:t>Example</a:t>
            </a:r>
            <a:endParaRPr lang="en-US" sz="2400" dirty="0"/>
          </a:p>
        </p:txBody>
      </p:sp>
      <p:graphicFrame>
        <p:nvGraphicFramePr>
          <p:cNvPr id="5" name="Content Placeholder 6"/>
          <p:cNvGraphicFramePr>
            <a:graphicFrameLocks/>
          </p:cNvGraphicFramePr>
          <p:nvPr>
            <p:extLst>
              <p:ext uri="{D42A27DB-BD31-4B8C-83A1-F6EECF244321}">
                <p14:modId xmlns:p14="http://schemas.microsoft.com/office/powerpoint/2010/main" val="374991933"/>
              </p:ext>
            </p:extLst>
          </p:nvPr>
        </p:nvGraphicFramePr>
        <p:xfrm>
          <a:off x="457200" y="1295400"/>
          <a:ext cx="8382000" cy="5119045"/>
        </p:xfrm>
        <a:graphic>
          <a:graphicData uri="http://schemas.openxmlformats.org/drawingml/2006/table">
            <a:tbl>
              <a:tblPr firstRow="1" bandRow="1">
                <a:tableStyleId>{5C22544A-7EE6-4342-B048-85BDC9FD1C3A}</a:tableStyleId>
              </a:tblPr>
              <a:tblGrid>
                <a:gridCol w="894616"/>
                <a:gridCol w="1472201"/>
                <a:gridCol w="3118207"/>
                <a:gridCol w="2896976"/>
              </a:tblGrid>
              <a:tr h="340654">
                <a:tc gridSpan="4">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Level II</a:t>
                      </a:r>
                      <a:r>
                        <a:rPr lang="en-US" sz="1200" baseline="0" dirty="0" smtClean="0"/>
                        <a:t> (MRD)</a:t>
                      </a:r>
                      <a:r>
                        <a:rPr lang="en-US" sz="1200" dirty="0" smtClean="0"/>
                        <a:t> Parent</a:t>
                      </a:r>
                      <a:r>
                        <a:rPr lang="en-US" sz="1200" baseline="0" dirty="0" smtClean="0"/>
                        <a:t> Requirements</a:t>
                      </a:r>
                      <a:endParaRPr lang="en-US" sz="1200" dirty="0" smtClean="0"/>
                    </a:p>
                  </a:txBody>
                  <a:tcPr>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sz="1200" dirty="0"/>
                    </a:p>
                  </a:txBody>
                  <a:tcPr/>
                </a:tc>
              </a:tr>
              <a:tr h="448069">
                <a:tc>
                  <a:txBody>
                    <a:bodyPr/>
                    <a:lstStyle/>
                    <a:p>
                      <a:endParaRPr lang="en-US" sz="1100" b="1" dirty="0">
                        <a:solidFill>
                          <a:schemeClr val="bg1"/>
                        </a:solidFill>
                      </a:endParaRPr>
                    </a:p>
                  </a:txBody>
                  <a:tcPr>
                    <a:solidFill>
                      <a:srgbClr val="4F81BD"/>
                    </a:solidFill>
                  </a:tcPr>
                </a:tc>
                <a:tc>
                  <a:txBody>
                    <a:bodyPr/>
                    <a:lstStyle/>
                    <a:p>
                      <a:r>
                        <a:rPr lang="en-US" sz="1100" b="1" dirty="0" smtClean="0">
                          <a:solidFill>
                            <a:schemeClr val="bg1"/>
                          </a:solidFill>
                        </a:rPr>
                        <a:t>SPOC Level</a:t>
                      </a:r>
                      <a:r>
                        <a:rPr lang="en-US" sz="1100" b="1" baseline="0" dirty="0" smtClean="0">
                          <a:solidFill>
                            <a:schemeClr val="bg1"/>
                          </a:solidFill>
                        </a:rPr>
                        <a:t> III Requirement</a:t>
                      </a:r>
                      <a:endParaRPr lang="en-US" sz="1100" b="1" dirty="0">
                        <a:solidFill>
                          <a:schemeClr val="bg1"/>
                        </a:solidFill>
                      </a:endParaRPr>
                    </a:p>
                  </a:txBody>
                  <a:tcPr>
                    <a:solidFill>
                      <a:srgbClr val="4F81BD"/>
                    </a:solidFill>
                  </a:tcPr>
                </a:tc>
                <a:tc>
                  <a:txBody>
                    <a:bodyPr/>
                    <a:lstStyle/>
                    <a:p>
                      <a:r>
                        <a:rPr lang="en-US" sz="1100" b="1" dirty="0" smtClean="0">
                          <a:solidFill>
                            <a:schemeClr val="bg1"/>
                          </a:solidFill>
                        </a:rPr>
                        <a:t>Statement</a:t>
                      </a:r>
                      <a:endParaRPr lang="en-US" sz="1100" b="1" dirty="0">
                        <a:solidFill>
                          <a:schemeClr val="bg1"/>
                        </a:solidFill>
                      </a:endParaRPr>
                    </a:p>
                  </a:txBody>
                  <a:tcPr>
                    <a:solidFill>
                      <a:srgbClr val="4F81BD"/>
                    </a:solidFill>
                  </a:tcPr>
                </a:tc>
                <a:tc>
                  <a:txBody>
                    <a:bodyPr/>
                    <a:lstStyle/>
                    <a:p>
                      <a:r>
                        <a:rPr lang="en-US" sz="1100" b="1" dirty="0" smtClean="0">
                          <a:solidFill>
                            <a:schemeClr val="bg1"/>
                          </a:solidFill>
                        </a:rPr>
                        <a:t>Rationale</a:t>
                      </a:r>
                      <a:endParaRPr lang="en-US" sz="1100" b="1" dirty="0">
                        <a:solidFill>
                          <a:schemeClr val="bg1"/>
                        </a:solidFill>
                      </a:endParaRPr>
                    </a:p>
                  </a:txBody>
                  <a:tcPr>
                    <a:solidFill>
                      <a:srgbClr val="4F81BD"/>
                    </a:solidFill>
                  </a:tcPr>
                </a:tc>
              </a:tr>
              <a:tr h="292086">
                <a:tc gridSpan="4">
                  <a:txBody>
                    <a:bodyPr/>
                    <a:lstStyle/>
                    <a:p>
                      <a:pPr algn="l" fontAlgn="t"/>
                      <a:r>
                        <a:rPr lang="en-US" sz="1000" dirty="0" smtClean="0">
                          <a:latin typeface="+mn-lt"/>
                        </a:rPr>
                        <a:t>MRD-144: OSIRIS-</a:t>
                      </a:r>
                      <a:r>
                        <a:rPr lang="en-US" sz="1000" dirty="0" err="1" smtClean="0">
                          <a:latin typeface="+mn-lt"/>
                        </a:rPr>
                        <a:t>REx</a:t>
                      </a:r>
                      <a:r>
                        <a:rPr lang="en-US" sz="1000" baseline="0" dirty="0" smtClean="0">
                          <a:latin typeface="+mn-lt"/>
                        </a:rPr>
                        <a:t> shall detect with &gt;95% confidence natural satellites &gt;10cm diameter with albedo &gt;0.02 within 31km of </a:t>
                      </a:r>
                      <a:r>
                        <a:rPr lang="en-US" sz="1000" baseline="0" dirty="0" err="1" smtClean="0">
                          <a:latin typeface="+mn-lt"/>
                        </a:rPr>
                        <a:t>Bennu</a:t>
                      </a:r>
                      <a:r>
                        <a:rPr lang="en-US" sz="1000" baseline="0" dirty="0" smtClean="0">
                          <a:latin typeface="+mn-lt"/>
                        </a:rPr>
                        <a:t>.</a:t>
                      </a:r>
                      <a:endParaRPr lang="en-US" sz="1000" b="0" i="0" u="none" strike="noStrike" dirty="0">
                        <a:solidFill>
                          <a:srgbClr val="000000"/>
                        </a:solidFill>
                        <a:effectLst/>
                        <a:latin typeface="+mn-l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3540">
                <a:tc>
                  <a:txBody>
                    <a:bodyPr/>
                    <a:lstStyle/>
                    <a:p>
                      <a:endParaRPr lang="en-US" sz="1000" dirty="0">
                        <a:latin typeface="+mn-lt"/>
                      </a:endParaRPr>
                    </a:p>
                  </a:txBody>
                  <a:tcP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000" u="none" strike="noStrike" dirty="0" smtClean="0">
                          <a:effectLst/>
                          <a:latin typeface="+mn-lt"/>
                        </a:rPr>
                        <a:t>SPOC-SDP-3.11</a:t>
                      </a:r>
                      <a:endParaRPr lang="en-US" sz="1000" b="0" i="0" u="none" strike="noStrike" dirty="0" smtClean="0">
                        <a:solidFill>
                          <a:srgbClr val="000000"/>
                        </a:solidFill>
                        <a:effectLst/>
                        <a:latin typeface="+mn-lt"/>
                      </a:endParaRPr>
                    </a:p>
                  </a:txBody>
                  <a:tcPr marT="54864"/>
                </a:tc>
                <a:tc>
                  <a:txBody>
                    <a:bodyPr/>
                    <a:lstStyle/>
                    <a:p>
                      <a:pPr algn="l" fontAlgn="b"/>
                      <a:r>
                        <a:rPr lang="en-US" sz="1000" u="none" strike="noStrike" dirty="0" smtClean="0">
                          <a:effectLst/>
                          <a:latin typeface="+mn-lt"/>
                        </a:rPr>
                        <a:t>The SPOC shall produce images and proof of existence of detected natural satellites by the end of the Approach phase.</a:t>
                      </a:r>
                      <a:endParaRPr lang="en-US" sz="1000" u="none" strike="noStrike" dirty="0">
                        <a:effectLst/>
                        <a:latin typeface="+mn-lt"/>
                      </a:endParaRPr>
                    </a:p>
                  </a:txBody>
                  <a:tcPr marL="7620" marR="7620" marT="7620" marB="0"/>
                </a:tc>
                <a:tc>
                  <a:txBody>
                    <a:bodyPr/>
                    <a:lstStyle/>
                    <a:p>
                      <a:pPr algn="l" fontAlgn="b"/>
                      <a:r>
                        <a:rPr lang="en-US" sz="1000" u="none" strike="noStrike" dirty="0" smtClean="0">
                          <a:effectLst/>
                          <a:latin typeface="+mn-lt"/>
                        </a:rPr>
                        <a:t>Presence and orbit of satellites are needed for safety assessment. Detection of any satellite requires detailed mapping of the asteroid gravity field prior to orbital insertion; presence of satellite important to constrain dynamical history.</a:t>
                      </a:r>
                      <a:endParaRPr lang="en-US" sz="1000" u="none" strike="noStrike" dirty="0">
                        <a:effectLst/>
                        <a:latin typeface="+mn-lt"/>
                      </a:endParaRPr>
                    </a:p>
                  </a:txBody>
                  <a:tcPr marL="7620" marR="7620" marT="7620" marB="0"/>
                </a:tc>
              </a:tr>
              <a:tr h="251418">
                <a:tc gridSpan="4">
                  <a:txBody>
                    <a:bodyPr/>
                    <a:lstStyle/>
                    <a:p>
                      <a:pPr algn="l" fontAlgn="t"/>
                      <a:r>
                        <a:rPr lang="en-US" sz="1000" dirty="0" smtClean="0">
                          <a:latin typeface="+mn-lt"/>
                        </a:rPr>
                        <a:t>MRD-116: OSIRIS-</a:t>
                      </a:r>
                      <a:r>
                        <a:rPr lang="en-US" sz="1000" dirty="0" err="1" smtClean="0">
                          <a:latin typeface="+mn-lt"/>
                        </a:rPr>
                        <a:t>REx</a:t>
                      </a:r>
                      <a:r>
                        <a:rPr lang="en-US" sz="1000" dirty="0" smtClean="0">
                          <a:latin typeface="+mn-lt"/>
                        </a:rPr>
                        <a:t> shall, for &gt; 80% of a 2-sigma TAG delivery error ellipse around at least 2 candidate sampling sites map the areal</a:t>
                      </a:r>
                      <a:r>
                        <a:rPr lang="en-US" sz="1000" baseline="0" dirty="0" smtClean="0">
                          <a:latin typeface="+mn-lt"/>
                        </a:rPr>
                        <a:t> </a:t>
                      </a:r>
                      <a:r>
                        <a:rPr lang="en-US" sz="1000" dirty="0" smtClean="0">
                          <a:latin typeface="+mn-lt"/>
                        </a:rPr>
                        <a:t>distribution and determine the particle size-frequency distribution of regolith grains &lt; 2-cm in longest dimension.</a:t>
                      </a:r>
                      <a:endParaRPr lang="en-US" sz="1000" b="0" i="0" u="none" strike="noStrike" dirty="0" smtClean="0">
                        <a:solidFill>
                          <a:srgbClr val="000000"/>
                        </a:solidFill>
                        <a:effectLst/>
                        <a:latin typeface="+mn-lt"/>
                      </a:endParaRPr>
                    </a:p>
                  </a:txBody>
                  <a:tcPr/>
                </a:tc>
                <a:tc hMerge="1">
                  <a:txBody>
                    <a:bodyPr/>
                    <a:lstStyle/>
                    <a:p>
                      <a:endParaRPr lang="en-US"/>
                    </a:p>
                  </a:txBody>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r>
              <a:tr h="820476">
                <a:tc>
                  <a:txBody>
                    <a:bodyPr/>
                    <a:lstStyle/>
                    <a:p>
                      <a:endParaRPr lang="en-US" sz="1000" dirty="0">
                        <a:latin typeface="+mn-lt"/>
                      </a:endParaRPr>
                    </a:p>
                  </a:txBody>
                  <a:tcPr>
                    <a:noFill/>
                  </a:tcPr>
                </a:tc>
                <a:tc>
                  <a:txBody>
                    <a:bodyPr/>
                    <a:lstStyle/>
                    <a:p>
                      <a:pPr algn="l" fontAlgn="b"/>
                      <a:r>
                        <a:rPr lang="en-US" sz="1000" u="none" strike="noStrike" dirty="0" smtClean="0">
                          <a:effectLst/>
                          <a:latin typeface="+mn-lt"/>
                        </a:rPr>
                        <a:t>SPOC-SDP-3.17</a:t>
                      </a:r>
                      <a:endParaRPr lang="en-US" sz="1000" b="0" i="0" u="none" strike="noStrike" dirty="0">
                        <a:solidFill>
                          <a:srgbClr val="000000"/>
                        </a:solidFill>
                        <a:effectLst/>
                        <a:latin typeface="+mn-lt"/>
                      </a:endParaRPr>
                    </a:p>
                  </a:txBody>
                  <a:tcPr marT="54864"/>
                </a:tc>
                <a:tc>
                  <a:txBody>
                    <a:bodyPr/>
                    <a:lstStyle/>
                    <a:p>
                      <a:pPr algn="l" fontAlgn="b"/>
                      <a:r>
                        <a:rPr lang="en-US" sz="1000" b="0" i="0" u="none" strike="noStrike" dirty="0" smtClean="0">
                          <a:solidFill>
                            <a:srgbClr val="000000"/>
                          </a:solidFill>
                          <a:effectLst/>
                          <a:latin typeface="+mn-lt"/>
                        </a:rPr>
                        <a:t>The SPOC shall produce particle size frequency distribution graphs around at least 2 candidate sampling sites.</a:t>
                      </a:r>
                    </a:p>
                  </a:txBody>
                  <a:tcPr marL="7620" marR="7620" marT="7620" marB="0"/>
                </a:tc>
                <a:tc>
                  <a:txBody>
                    <a:bodyPr/>
                    <a:lstStyle/>
                    <a:p>
                      <a:pPr algn="l" fontAlgn="b"/>
                      <a:r>
                        <a:rPr lang="en-US" sz="1000" u="none" strike="noStrike" dirty="0" smtClean="0">
                          <a:effectLst/>
                          <a:latin typeface="+mn-lt"/>
                        </a:rPr>
                        <a:t>Required to assess if the particle size-frequency distribution is compatible with TAGSAM capabilities and to assess </a:t>
                      </a:r>
                      <a:r>
                        <a:rPr lang="en-US" sz="1000" u="none" strike="noStrike" dirty="0" err="1" smtClean="0">
                          <a:effectLst/>
                          <a:latin typeface="+mn-lt"/>
                        </a:rPr>
                        <a:t>sampleability</a:t>
                      </a:r>
                      <a:r>
                        <a:rPr lang="en-US" sz="1000" u="none" strike="noStrike" dirty="0" smtClean="0">
                          <a:effectLst/>
                          <a:latin typeface="+mn-lt"/>
                        </a:rPr>
                        <a:t> of candidate sample sites.</a:t>
                      </a:r>
                    </a:p>
                  </a:txBody>
                  <a:tcPr marL="7620" marR="7620" marT="7620" marB="0"/>
                </a:tc>
              </a:tr>
              <a:tr h="290490">
                <a:tc gridSpan="4">
                  <a:txBody>
                    <a:bodyPr/>
                    <a:lstStyle/>
                    <a:p>
                      <a:pPr algn="l" fontAlgn="t"/>
                      <a:r>
                        <a:rPr lang="en-US" sz="1000" dirty="0" smtClean="0">
                          <a:latin typeface="+mn-lt"/>
                        </a:rPr>
                        <a:t>MRD-133:</a:t>
                      </a:r>
                      <a:r>
                        <a:rPr lang="en-US" sz="1000" baseline="0" dirty="0" smtClean="0">
                          <a:latin typeface="+mn-lt"/>
                        </a:rPr>
                        <a:t> OSIRIS-</a:t>
                      </a:r>
                      <a:r>
                        <a:rPr lang="en-US" sz="1000" baseline="0" dirty="0" err="1" smtClean="0">
                          <a:latin typeface="+mn-lt"/>
                        </a:rPr>
                        <a:t>REx</a:t>
                      </a:r>
                      <a:r>
                        <a:rPr lang="en-US" sz="1000" baseline="0" dirty="0" smtClean="0">
                          <a:latin typeface="+mn-lt"/>
                        </a:rPr>
                        <a:t> shall determine the mass of </a:t>
                      </a:r>
                      <a:r>
                        <a:rPr lang="en-US" sz="1000" baseline="0" dirty="0" err="1" smtClean="0">
                          <a:latin typeface="+mn-lt"/>
                        </a:rPr>
                        <a:t>Bennu</a:t>
                      </a:r>
                      <a:r>
                        <a:rPr lang="en-US" sz="1000" baseline="0" dirty="0" smtClean="0">
                          <a:latin typeface="+mn-lt"/>
                        </a:rPr>
                        <a:t> to within 0.5%.</a:t>
                      </a:r>
                      <a:endParaRPr lang="en-US" sz="1000" b="0" i="0" u="none" strike="noStrike" dirty="0" smtClean="0">
                        <a:solidFill>
                          <a:srgbClr val="000000"/>
                        </a:solidFill>
                        <a:effectLst/>
                        <a:latin typeface="+mn-lt"/>
                      </a:endParaRPr>
                    </a:p>
                  </a:txBody>
                  <a:tcPr>
                    <a:solidFill>
                      <a:srgbClr val="E9EDF4"/>
                    </a:solidFill>
                  </a:tcPr>
                </a:tc>
                <a:tc hMerge="1">
                  <a:txBody>
                    <a:bodyPr/>
                    <a:lstStyle/>
                    <a:p>
                      <a:endParaRPr lang="en-US"/>
                    </a:p>
                  </a:txBody>
                  <a:tcPr/>
                </a:tc>
                <a:tc hMerge="1">
                  <a:txBody>
                    <a:bodyPr/>
                    <a:lstStyle/>
                    <a:p>
                      <a:endParaRPr lang="en-US"/>
                    </a:p>
                  </a:txBody>
                  <a:tcPr>
                    <a:solidFill>
                      <a:schemeClr val="accent1">
                        <a:lumMod val="20000"/>
                        <a:lumOff val="80000"/>
                      </a:schemeClr>
                    </a:solidFill>
                  </a:tcPr>
                </a:tc>
                <a:tc hMerge="1">
                  <a:txBody>
                    <a:bodyPr/>
                    <a:lstStyle/>
                    <a:p>
                      <a:endParaRPr lang="en-US"/>
                    </a:p>
                  </a:txBody>
                  <a:tcPr>
                    <a:solidFill>
                      <a:schemeClr val="accent1">
                        <a:lumMod val="20000"/>
                        <a:lumOff val="80000"/>
                      </a:schemeClr>
                    </a:solidFill>
                  </a:tcPr>
                </a:tc>
              </a:tr>
              <a:tr h="395310">
                <a:tc>
                  <a:txBody>
                    <a:bodyPr/>
                    <a:lstStyle/>
                    <a:p>
                      <a:endParaRPr lang="en-US" sz="1000" dirty="0">
                        <a:latin typeface="+mn-lt"/>
                      </a:endParaRPr>
                    </a:p>
                  </a:txBody>
                  <a:tcPr>
                    <a:noFill/>
                  </a:tcPr>
                </a:tc>
                <a:tc>
                  <a:txBody>
                    <a:bodyPr/>
                    <a:lstStyle/>
                    <a:p>
                      <a:pPr algn="l" fontAlgn="b"/>
                      <a:r>
                        <a:rPr lang="en-US" sz="1000" u="none" strike="noStrike" dirty="0" smtClean="0">
                          <a:effectLst/>
                          <a:latin typeface="+mn-lt"/>
                        </a:rPr>
                        <a:t>SPOC-SDP-3..36</a:t>
                      </a:r>
                      <a:endParaRPr lang="en-US" sz="1000" b="0" i="0" u="none" strike="noStrike" dirty="0">
                        <a:solidFill>
                          <a:srgbClr val="000000"/>
                        </a:solidFill>
                        <a:effectLst/>
                        <a:latin typeface="+mn-lt"/>
                      </a:endParaRPr>
                    </a:p>
                  </a:txBody>
                  <a:tcPr marT="54864"/>
                </a:tc>
                <a:tc>
                  <a:txBody>
                    <a:bodyPr/>
                    <a:lstStyle/>
                    <a:p>
                      <a:pPr algn="l" fontAlgn="b"/>
                      <a:r>
                        <a:rPr lang="en-US" sz="1000" b="0" i="0" u="none" strike="noStrike" dirty="0" smtClean="0">
                          <a:solidFill>
                            <a:srgbClr val="000000"/>
                          </a:solidFill>
                          <a:effectLst/>
                          <a:latin typeface="+mn-lt"/>
                        </a:rPr>
                        <a:t>The SPOC shall produce an estimate of the mass of </a:t>
                      </a:r>
                      <a:r>
                        <a:rPr lang="en-US" sz="1000" b="0" i="0" u="none" strike="noStrike" dirty="0" err="1" smtClean="0">
                          <a:solidFill>
                            <a:srgbClr val="000000"/>
                          </a:solidFill>
                          <a:effectLst/>
                          <a:latin typeface="+mn-lt"/>
                        </a:rPr>
                        <a:t>Bennu</a:t>
                      </a:r>
                      <a:r>
                        <a:rPr lang="en-US" sz="1000" b="0" i="0" u="none" strike="noStrike" dirty="0" smtClean="0">
                          <a:solidFill>
                            <a:srgbClr val="000000"/>
                          </a:solidFill>
                          <a:effectLst/>
                          <a:latin typeface="+mn-lt"/>
                        </a:rPr>
                        <a:t>.</a:t>
                      </a:r>
                    </a:p>
                  </a:txBody>
                  <a:tcPr marL="7620" marR="7620" marT="7620" marB="0"/>
                </a:tc>
                <a:tc>
                  <a:txBody>
                    <a:bodyPr/>
                    <a:lstStyle/>
                    <a:p>
                      <a:pPr algn="l" fontAlgn="b"/>
                      <a:r>
                        <a:rPr lang="en-US" sz="1000" u="none" strike="noStrike" dirty="0" smtClean="0">
                          <a:effectLst/>
                          <a:latin typeface="+mn-lt"/>
                        </a:rPr>
                        <a:t>Mass needed to determine the density.</a:t>
                      </a:r>
                    </a:p>
                  </a:txBody>
                  <a:tcPr marL="7620" marR="7620" marT="7620" marB="0"/>
                </a:tc>
              </a:tr>
              <a:tr h="358800">
                <a:tc gridSpan="4">
                  <a:txBody>
                    <a:bodyPr/>
                    <a:lstStyle/>
                    <a:p>
                      <a:r>
                        <a:rPr lang="en-US" sz="1000" dirty="0" smtClean="0">
                          <a:latin typeface="+mn-lt"/>
                        </a:rPr>
                        <a:t>MRD-118: OSIRIS-</a:t>
                      </a:r>
                      <a:r>
                        <a:rPr lang="en-US" sz="1000" dirty="0" err="1" smtClean="0">
                          <a:latin typeface="+mn-lt"/>
                        </a:rPr>
                        <a:t>REx</a:t>
                      </a:r>
                      <a:r>
                        <a:rPr lang="en-US" sz="1000" dirty="0" smtClean="0">
                          <a:latin typeface="+mn-lt"/>
                        </a:rPr>
                        <a:t> shall, for &gt; 40% of a 2-sigma TAG delivery error ellipse around at least the prime sampling site, map the distribution of</a:t>
                      </a:r>
                      <a:r>
                        <a:rPr lang="en-US" sz="1000" baseline="0" dirty="0" smtClean="0">
                          <a:latin typeface="+mn-lt"/>
                        </a:rPr>
                        <a:t> </a:t>
                      </a:r>
                      <a:r>
                        <a:rPr lang="en-US" sz="1000" dirty="0" smtClean="0">
                          <a:latin typeface="+mn-lt"/>
                        </a:rPr>
                        <a:t>key species listed in the MRD-118 Table (Absorption Features of Key Mineralogical &amp; Organic Molecules) that have spectral features with &gt; 5% absorption depth at a spatial resolution &lt; 5m.</a:t>
                      </a:r>
                      <a:endParaRPr lang="en-US" sz="1000" dirty="0">
                        <a:latin typeface="+mn-lt"/>
                      </a:endParaRPr>
                    </a:p>
                  </a:txBody>
                  <a:tcPr>
                    <a:solidFill>
                      <a:srgbClr val="E9EDF4"/>
                    </a:solidFill>
                  </a:tcPr>
                </a:tc>
                <a:tc hMerge="1">
                  <a:txBody>
                    <a:bodyPr/>
                    <a:lstStyle/>
                    <a:p>
                      <a:pPr algn="l" fontAlgn="b"/>
                      <a:endParaRPr lang="en-US" sz="1000" b="0" i="0" u="none" strike="noStrike" dirty="0">
                        <a:solidFill>
                          <a:srgbClr val="000000"/>
                        </a:solidFill>
                        <a:effectLst/>
                        <a:latin typeface="+mn-lt"/>
                      </a:endParaRPr>
                    </a:p>
                  </a:txBody>
                  <a:tcPr marT="54864"/>
                </a:tc>
                <a:tc hMerge="1">
                  <a:txBody>
                    <a:bodyPr/>
                    <a:lstStyle/>
                    <a:p>
                      <a:pPr algn="l" fontAlgn="b"/>
                      <a:endParaRPr lang="en-US" sz="1000" b="0" i="0" u="none" strike="noStrike" dirty="0" smtClean="0">
                        <a:solidFill>
                          <a:srgbClr val="000000"/>
                        </a:solidFill>
                        <a:effectLst/>
                        <a:latin typeface="+mn-lt"/>
                      </a:endParaRPr>
                    </a:p>
                  </a:txBody>
                  <a:tcPr marL="7620" marR="7620" marT="7620" marB="0"/>
                </a:tc>
                <a:tc hMerge="1">
                  <a:txBody>
                    <a:bodyPr/>
                    <a:lstStyle/>
                    <a:p>
                      <a:pPr algn="l" fontAlgn="b"/>
                      <a:endParaRPr lang="en-US" sz="1000" u="none" strike="noStrike" dirty="0" smtClean="0">
                        <a:effectLst/>
                        <a:latin typeface="+mn-lt"/>
                      </a:endParaRPr>
                    </a:p>
                  </a:txBody>
                  <a:tcPr marL="7620" marR="7620" marT="7620" marB="0"/>
                </a:tc>
              </a:tr>
              <a:tr h="793540">
                <a:tc>
                  <a:txBody>
                    <a:bodyPr/>
                    <a:lstStyle/>
                    <a:p>
                      <a:endParaRPr lang="en-US" sz="1000" dirty="0">
                        <a:latin typeface="+mn-lt"/>
                      </a:endParaRPr>
                    </a:p>
                  </a:txBody>
                  <a:tcPr>
                    <a:noFill/>
                  </a:tcPr>
                </a:tc>
                <a:tc>
                  <a:txBody>
                    <a:bodyPr/>
                    <a:lstStyle/>
                    <a:p>
                      <a:pPr algn="l" fontAlgn="b"/>
                      <a:r>
                        <a:rPr lang="en-US" sz="1000" b="0" i="0" u="none" strike="noStrike" dirty="0" smtClean="0">
                          <a:solidFill>
                            <a:srgbClr val="000000"/>
                          </a:solidFill>
                          <a:effectLst/>
                          <a:latin typeface="+mn-lt"/>
                        </a:rPr>
                        <a:t>SPOC-SDP-3.45</a:t>
                      </a:r>
                      <a:endParaRPr lang="en-US" sz="1000" b="0" i="0" u="none" strike="noStrike" dirty="0">
                        <a:solidFill>
                          <a:srgbClr val="000000"/>
                        </a:solidFill>
                        <a:effectLst/>
                        <a:latin typeface="+mn-lt"/>
                      </a:endParaRPr>
                    </a:p>
                  </a:txBody>
                  <a:tcPr marT="54864"/>
                </a:tc>
                <a:tc>
                  <a:txBody>
                    <a:bodyPr/>
                    <a:lstStyle/>
                    <a:p>
                      <a:pPr algn="l" fontAlgn="b"/>
                      <a:r>
                        <a:rPr lang="en-US" sz="1000" b="0" i="0" u="none" strike="noStrike" dirty="0" smtClean="0">
                          <a:solidFill>
                            <a:srgbClr val="000000"/>
                          </a:solidFill>
                          <a:effectLst/>
                          <a:latin typeface="+mn-lt"/>
                        </a:rPr>
                        <a:t>The SPOC shall produce Sample Site Mineral and Chemical Abundance Maps around at least the prime sampling site to map the distribution of key species (H2O, </a:t>
                      </a:r>
                      <a:r>
                        <a:rPr lang="en-US" sz="1000" b="0" i="0" u="none" strike="noStrike" dirty="0" err="1" smtClean="0">
                          <a:solidFill>
                            <a:srgbClr val="000000"/>
                          </a:solidFill>
                          <a:effectLst/>
                          <a:latin typeface="+mn-lt"/>
                        </a:rPr>
                        <a:t>Phyllosilicate</a:t>
                      </a:r>
                      <a:r>
                        <a:rPr lang="en-US" sz="1000" b="0" i="0" u="none" strike="noStrike" dirty="0" smtClean="0">
                          <a:solidFill>
                            <a:srgbClr val="000000"/>
                          </a:solidFill>
                          <a:effectLst/>
                          <a:latin typeface="+mn-lt"/>
                        </a:rPr>
                        <a:t>, Carbonate, Sulfate, Silicate, Oxide, PAH, and </a:t>
                      </a:r>
                      <a:r>
                        <a:rPr lang="en-US" sz="1000" b="0" i="0" u="none" strike="noStrike" dirty="0" err="1" smtClean="0">
                          <a:solidFill>
                            <a:srgbClr val="000000"/>
                          </a:solidFill>
                          <a:effectLst/>
                          <a:latin typeface="+mn-lt"/>
                        </a:rPr>
                        <a:t>Aliphatics</a:t>
                      </a:r>
                      <a:r>
                        <a:rPr lang="en-US" sz="1000" b="0" i="0" u="none" strike="noStrike" dirty="0" smtClean="0">
                          <a:solidFill>
                            <a:srgbClr val="000000"/>
                          </a:solidFill>
                          <a:effectLst/>
                          <a:latin typeface="+mn-lt"/>
                        </a:rPr>
                        <a:t>).</a:t>
                      </a:r>
                    </a:p>
                  </a:txBody>
                  <a:tcPr marL="7620" marR="7620" marT="7620" marB="0"/>
                </a:tc>
                <a:tc>
                  <a:txBody>
                    <a:bodyPr/>
                    <a:lstStyle/>
                    <a:p>
                      <a:pPr algn="l" fontAlgn="b"/>
                      <a:r>
                        <a:rPr lang="en-US" sz="1000" u="none" strike="noStrike" dirty="0" smtClean="0">
                          <a:effectLst/>
                          <a:latin typeface="+mn-lt"/>
                        </a:rPr>
                        <a:t>Provides information to identify spectrally interesting regions on the scale of the sample ellipse; key minerals and organics determined by comparison to carbonaceous </a:t>
                      </a:r>
                      <a:r>
                        <a:rPr lang="en-US" sz="1000" u="none" strike="noStrike" dirty="0" err="1" smtClean="0">
                          <a:effectLst/>
                          <a:latin typeface="+mn-lt"/>
                        </a:rPr>
                        <a:t>chondrites</a:t>
                      </a:r>
                      <a:r>
                        <a:rPr lang="en-US" sz="1000" u="none" strike="noStrike" dirty="0" smtClean="0">
                          <a:effectLst/>
                          <a:latin typeface="+mn-lt"/>
                        </a:rPr>
                        <a:t>.</a:t>
                      </a:r>
                    </a:p>
                  </a:txBody>
                  <a:tcPr marL="7620" marR="7620" marT="7620" marB="0"/>
                </a:tc>
              </a:tr>
            </a:tbl>
          </a:graphicData>
        </a:graphic>
      </p:graphicFrame>
      <p:sp>
        <p:nvSpPr>
          <p:cNvPr id="2" name="Slide Number Placeholder 1"/>
          <p:cNvSpPr>
            <a:spLocks noGrp="1"/>
          </p:cNvSpPr>
          <p:nvPr>
            <p:ph type="sldNum" sz="quarter" idx="12"/>
          </p:nvPr>
        </p:nvSpPr>
        <p:spPr/>
        <p:txBody>
          <a:bodyPr/>
          <a:lstStyle/>
          <a:p>
            <a:pPr>
              <a:defRPr/>
            </a:pPr>
            <a:fld id="{206D4ED1-B374-4EF8-B0DC-842899D74E08}" type="slidenum">
              <a:rPr lang="en-US" smtClean="0"/>
              <a:pPr>
                <a:defRPr/>
              </a:pPr>
              <a:t>8</a:t>
            </a:fld>
            <a:endParaRPr lang="en-US" dirty="0"/>
          </a:p>
        </p:txBody>
      </p:sp>
    </p:spTree>
    <p:extLst>
      <p:ext uri="{BB962C8B-B14F-4D97-AF65-F5344CB8AC3E}">
        <p14:creationId xmlns:p14="http://schemas.microsoft.com/office/powerpoint/2010/main" val="22960123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njeng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497F643548D04CB4F90D769A4826CD" ma:contentTypeVersion="0" ma:contentTypeDescription="Create a new document." ma:contentTypeScope="" ma:versionID="29ece310b02790c3a863ba23f11c8b1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06DD4B-6FA8-430C-9940-3E019BC7A8F8}">
  <ds:schemaRefs>
    <ds:schemaRef ds:uri="http://www.w3.org/XML/1998/namespace"/>
    <ds:schemaRef ds:uri="http://purl.org/dc/elements/1.1/"/>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ADE92634-06E8-43E6-9FF1-CEBC0556B8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8A929D5-29D2-46A2-BD0C-443C941239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NewOsirisLogo</Template>
  <TotalTime>22180</TotalTime>
  <Words>1406</Words>
  <Application>Microsoft Office PowerPoint</Application>
  <PresentationFormat>On-screen Show (4:3)</PresentationFormat>
  <Paragraphs>211</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Lucida Grande</vt:lpstr>
      <vt:lpstr>WenjengNew</vt:lpstr>
      <vt:lpstr>Model-based Systems Engineering  of The OSIRIS-REx Mission's Science Processing and Operations Center</vt:lpstr>
      <vt:lpstr>What is OSIRIS-REx?</vt:lpstr>
      <vt:lpstr>OSIRIS-REx and the SPOC</vt:lpstr>
      <vt:lpstr>Problem Statement</vt:lpstr>
      <vt:lpstr>OSIRIS-REx Ground System</vt:lpstr>
      <vt:lpstr>Methods</vt:lpstr>
      <vt:lpstr>Methods</vt:lpstr>
      <vt:lpstr>SPOC Requirements Flowdown</vt:lpstr>
      <vt:lpstr>SPOC Element Requirements Example</vt:lpstr>
      <vt:lpstr>CORE Functionality</vt:lpstr>
      <vt:lpstr>CORE Example</vt:lpstr>
      <vt:lpstr>CORE Example</vt:lpstr>
      <vt:lpstr>Results</vt:lpstr>
      <vt:lpstr>SPOC Functional Architecture</vt:lpstr>
      <vt:lpstr>Results (cont.)</vt:lpstr>
      <vt:lpstr>Conclusions</vt:lpstr>
      <vt:lpstr>PowerPoint Presentation</vt:lpstr>
      <vt:lpstr>SPOC SE Tasks Since PDR</vt:lpstr>
      <vt:lpstr>SPOC Interfaces</vt:lpstr>
    </vt:vector>
  </TitlesOfParts>
  <Company>UA-LPL-SPOC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Wenjeng Ko</dc:creator>
  <cp:lastModifiedBy>Mueting, Joel</cp:lastModifiedBy>
  <cp:revision>393</cp:revision>
  <cp:lastPrinted>2012-05-03T18:45:10Z</cp:lastPrinted>
  <dcterms:created xsi:type="dcterms:W3CDTF">2012-05-04T01:38:07Z</dcterms:created>
  <dcterms:modified xsi:type="dcterms:W3CDTF">2014-04-03T02:13:41Z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num">
    <vt:i4>1</vt:i4>
  </property>
</Properties>
</file>